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67"/>
  </p:notesMasterIdLst>
  <p:handoutMasterIdLst>
    <p:handoutMasterId r:id="rId68"/>
  </p:handoutMasterIdLst>
  <p:sldIdLst>
    <p:sldId id="256" r:id="rId2"/>
    <p:sldId id="377" r:id="rId3"/>
    <p:sldId id="366" r:id="rId4"/>
    <p:sldId id="388" r:id="rId5"/>
    <p:sldId id="389" r:id="rId6"/>
    <p:sldId id="415" r:id="rId7"/>
    <p:sldId id="417" r:id="rId8"/>
    <p:sldId id="404" r:id="rId9"/>
    <p:sldId id="477" r:id="rId10"/>
    <p:sldId id="513" r:id="rId11"/>
    <p:sldId id="419" r:id="rId12"/>
    <p:sldId id="381" r:id="rId13"/>
    <p:sldId id="478" r:id="rId14"/>
    <p:sldId id="514" r:id="rId15"/>
    <p:sldId id="448" r:id="rId16"/>
    <p:sldId id="475" r:id="rId17"/>
    <p:sldId id="476" r:id="rId18"/>
    <p:sldId id="480" r:id="rId19"/>
    <p:sldId id="515" r:id="rId20"/>
    <p:sldId id="516" r:id="rId21"/>
    <p:sldId id="420" r:id="rId22"/>
    <p:sldId id="487" r:id="rId23"/>
    <p:sldId id="489" r:id="rId24"/>
    <p:sldId id="493" r:id="rId25"/>
    <p:sldId id="491" r:id="rId26"/>
    <p:sldId id="451" r:id="rId27"/>
    <p:sldId id="511" r:id="rId28"/>
    <p:sldId id="495" r:id="rId29"/>
    <p:sldId id="496" r:id="rId30"/>
    <p:sldId id="497" r:id="rId31"/>
    <p:sldId id="498" r:id="rId32"/>
    <p:sldId id="501" r:id="rId33"/>
    <p:sldId id="509" r:id="rId34"/>
    <p:sldId id="479" r:id="rId35"/>
    <p:sldId id="510" r:id="rId36"/>
    <p:sldId id="482" r:id="rId37"/>
    <p:sldId id="483" r:id="rId38"/>
    <p:sldId id="380" r:id="rId39"/>
    <p:sldId id="392" r:id="rId40"/>
    <p:sldId id="416" r:id="rId41"/>
    <p:sldId id="490" r:id="rId42"/>
    <p:sldId id="432" r:id="rId43"/>
    <p:sldId id="376" r:id="rId44"/>
    <p:sldId id="502" r:id="rId45"/>
    <p:sldId id="494" r:id="rId46"/>
    <p:sldId id="461" r:id="rId47"/>
    <p:sldId id="484" r:id="rId48"/>
    <p:sldId id="486" r:id="rId49"/>
    <p:sldId id="492" r:id="rId50"/>
    <p:sldId id="499" r:id="rId51"/>
    <p:sldId id="391" r:id="rId52"/>
    <p:sldId id="393" r:id="rId53"/>
    <p:sldId id="394" r:id="rId54"/>
    <p:sldId id="386" r:id="rId55"/>
    <p:sldId id="500" r:id="rId56"/>
    <p:sldId id="370" r:id="rId57"/>
    <p:sldId id="387" r:id="rId58"/>
    <p:sldId id="378" r:id="rId59"/>
    <p:sldId id="397" r:id="rId60"/>
    <p:sldId id="445" r:id="rId61"/>
    <p:sldId id="503" r:id="rId62"/>
    <p:sldId id="504" r:id="rId63"/>
    <p:sldId id="505" r:id="rId64"/>
    <p:sldId id="506" r:id="rId65"/>
    <p:sldId id="512" r:id="rId66"/>
  </p:sldIdLst>
  <p:sldSz cx="9144000" cy="6858000" type="screen4x3"/>
  <p:notesSz cx="7010400" cy="92964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521415D9-36F7-43E2-AB2F-B90AF26B5E84}">
      <p14:sectionLst xmlns:p14="http://schemas.microsoft.com/office/powerpoint/2010/main">
        <p14:section name="Default Section" id="{2FE1904D-0152-4EAB-8CD9-58A43D553B3E}">
          <p14:sldIdLst>
            <p14:sldId id="256"/>
            <p14:sldId id="377"/>
            <p14:sldId id="366"/>
            <p14:sldId id="388"/>
            <p14:sldId id="389"/>
            <p14:sldId id="415"/>
            <p14:sldId id="417"/>
            <p14:sldId id="404"/>
            <p14:sldId id="477"/>
            <p14:sldId id="513"/>
            <p14:sldId id="419"/>
            <p14:sldId id="381"/>
            <p14:sldId id="478"/>
            <p14:sldId id="514"/>
            <p14:sldId id="448"/>
            <p14:sldId id="475"/>
            <p14:sldId id="476"/>
            <p14:sldId id="480"/>
            <p14:sldId id="515"/>
            <p14:sldId id="516"/>
            <p14:sldId id="420"/>
            <p14:sldId id="487"/>
            <p14:sldId id="489"/>
            <p14:sldId id="493"/>
            <p14:sldId id="491"/>
            <p14:sldId id="451"/>
            <p14:sldId id="511"/>
            <p14:sldId id="495"/>
            <p14:sldId id="496"/>
            <p14:sldId id="497"/>
            <p14:sldId id="498"/>
            <p14:sldId id="501"/>
            <p14:sldId id="509"/>
            <p14:sldId id="479"/>
            <p14:sldId id="510"/>
            <p14:sldId id="482"/>
            <p14:sldId id="483"/>
            <p14:sldId id="380"/>
            <p14:sldId id="392"/>
            <p14:sldId id="416"/>
            <p14:sldId id="490"/>
            <p14:sldId id="432"/>
            <p14:sldId id="376"/>
            <p14:sldId id="502"/>
            <p14:sldId id="494"/>
            <p14:sldId id="461"/>
            <p14:sldId id="484"/>
            <p14:sldId id="486"/>
            <p14:sldId id="492"/>
            <p14:sldId id="499"/>
            <p14:sldId id="391"/>
            <p14:sldId id="393"/>
            <p14:sldId id="394"/>
            <p14:sldId id="386"/>
            <p14:sldId id="500"/>
            <p14:sldId id="370"/>
            <p14:sldId id="387"/>
            <p14:sldId id="378"/>
            <p14:sldId id="397"/>
            <p14:sldId id="445"/>
            <p14:sldId id="503"/>
            <p14:sldId id="504"/>
            <p14:sldId id="505"/>
            <p14:sldId id="506"/>
            <p14:sldId id="512"/>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353FF"/>
    <a:srgbClr val="000066"/>
    <a:srgbClr val="7878CE"/>
    <a:srgbClr val="4444BC"/>
    <a:srgbClr val="CC0000"/>
    <a:srgbClr val="339933"/>
    <a:srgbClr val="3366FF"/>
    <a:srgbClr val="99FF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12" autoAdjust="0"/>
    <p:restoredTop sz="95274" autoAdjust="0"/>
  </p:normalViewPr>
  <p:slideViewPr>
    <p:cSldViewPr>
      <p:cViewPr varScale="1">
        <p:scale>
          <a:sx n="83" d="100"/>
          <a:sy n="83" d="100"/>
        </p:scale>
        <p:origin x="1176" y="48"/>
      </p:cViewPr>
      <p:guideLst>
        <p:guide orient="horz" pos="2160"/>
        <p:guide pos="2880"/>
      </p:guideLst>
    </p:cSldViewPr>
  </p:slideViewPr>
  <p:notesTextViewPr>
    <p:cViewPr>
      <p:scale>
        <a:sx n="3" d="2"/>
        <a:sy n="3" d="2"/>
      </p:scale>
      <p:origin x="0" y="0"/>
    </p:cViewPr>
  </p:notesTextViewPr>
  <p:sorterViewPr>
    <p:cViewPr>
      <p:scale>
        <a:sx n="66" d="100"/>
        <a:sy n="66" d="100"/>
      </p:scale>
      <p:origin x="0" y="0"/>
    </p:cViewPr>
  </p:sorterViewPr>
  <p:notesViewPr>
    <p:cSldViewPr>
      <p:cViewPr varScale="1">
        <p:scale>
          <a:sx n="62" d="100"/>
          <a:sy n="62" d="100"/>
        </p:scale>
        <p:origin x="816" y="48"/>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handoutMaster" Target="handoutMasters/handoutMaster1.xml"/><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pPr>
              <a:defRPr/>
            </a:pPr>
            <a:endParaRPr lang="en-US"/>
          </a:p>
        </p:txBody>
      </p:sp>
      <p:sp>
        <p:nvSpPr>
          <p:cNvPr id="3" name="Date Placeholder 2"/>
          <p:cNvSpPr>
            <a:spLocks noGrp="1"/>
          </p:cNvSpPr>
          <p:nvPr>
            <p:ph type="dt" sz="quarter" idx="1"/>
          </p:nvPr>
        </p:nvSpPr>
        <p:spPr>
          <a:xfrm>
            <a:off x="3970338" y="0"/>
            <a:ext cx="3038475" cy="465138"/>
          </a:xfrm>
          <a:prstGeom prst="rect">
            <a:avLst/>
          </a:prstGeom>
        </p:spPr>
        <p:txBody>
          <a:bodyPr vert="horz" lIns="91440" tIns="45720" rIns="91440" bIns="45720" rtlCol="0"/>
          <a:lstStyle>
            <a:lvl1pPr algn="r">
              <a:defRPr sz="1200" smtClean="0"/>
            </a:lvl1pPr>
          </a:lstStyle>
          <a:p>
            <a:pPr>
              <a:defRPr/>
            </a:pPr>
            <a:fld id="{31155E8D-0BA4-452B-8EDB-07A7BC61EC61}" type="datetimeFigureOut">
              <a:rPr lang="en-US"/>
              <a:pPr>
                <a:defRPr/>
              </a:pPr>
              <a:t>1/30/2019</a:t>
            </a:fld>
            <a:endParaRPr lang="en-US"/>
          </a:p>
        </p:txBody>
      </p:sp>
      <p:sp>
        <p:nvSpPr>
          <p:cNvPr id="4" name="Footer Placeholder 3"/>
          <p:cNvSpPr>
            <a:spLocks noGrp="1"/>
          </p:cNvSpPr>
          <p:nvPr>
            <p:ph type="ftr" sz="quarter" idx="2"/>
          </p:nvPr>
        </p:nvSpPr>
        <p:spPr>
          <a:xfrm>
            <a:off x="0" y="8829675"/>
            <a:ext cx="3038475" cy="465138"/>
          </a:xfrm>
          <a:prstGeom prst="rect">
            <a:avLst/>
          </a:prstGeom>
        </p:spPr>
        <p:txBody>
          <a:bodyPr vert="horz" lIns="91440" tIns="45720" rIns="91440" bIns="45720" rtlCol="0" anchor="b"/>
          <a:lstStyle>
            <a:lvl1pPr algn="l">
              <a:defRPr sz="1200"/>
            </a:lvl1pPr>
          </a:lstStyle>
          <a:p>
            <a:pPr>
              <a:defRPr/>
            </a:pPr>
            <a:endParaRPr lang="en-US"/>
          </a:p>
        </p:txBody>
      </p:sp>
      <p:sp>
        <p:nvSpPr>
          <p:cNvPr id="5" name="Slide Number Placeholder 4"/>
          <p:cNvSpPr>
            <a:spLocks noGrp="1"/>
          </p:cNvSpPr>
          <p:nvPr>
            <p:ph type="sldNum" sz="quarter" idx="3"/>
          </p:nvPr>
        </p:nvSpPr>
        <p:spPr>
          <a:xfrm>
            <a:off x="3970338" y="8829675"/>
            <a:ext cx="3038475" cy="465138"/>
          </a:xfrm>
          <a:prstGeom prst="rect">
            <a:avLst/>
          </a:prstGeom>
        </p:spPr>
        <p:txBody>
          <a:bodyPr vert="horz" lIns="91440" tIns="45720" rIns="91440" bIns="45720" rtlCol="0" anchor="b"/>
          <a:lstStyle>
            <a:lvl1pPr algn="r">
              <a:defRPr sz="1200" smtClean="0"/>
            </a:lvl1pPr>
          </a:lstStyle>
          <a:p>
            <a:pPr>
              <a:defRPr/>
            </a:pPr>
            <a:fld id="{39892210-BE35-4A26-8523-71E669893B7B}" type="slidenum">
              <a:rPr lang="en-US"/>
              <a:pPr>
                <a:defRPr/>
              </a:pPr>
              <a:t>‹#›</a:t>
            </a:fld>
            <a:endParaRPr lang="en-US"/>
          </a:p>
        </p:txBody>
      </p:sp>
    </p:spTree>
    <p:extLst>
      <p:ext uri="{BB962C8B-B14F-4D97-AF65-F5344CB8AC3E}">
        <p14:creationId xmlns:p14="http://schemas.microsoft.com/office/powerpoint/2010/main" val="169142671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3177" tIns="46589" rIns="93177" bIns="46589" rtlCol="0"/>
          <a:lstStyle>
            <a:lvl1pPr algn="l" fontAlgn="auto">
              <a:spcBef>
                <a:spcPts val="0"/>
              </a:spcBef>
              <a:spcAft>
                <a:spcPts val="0"/>
              </a:spcAft>
              <a:defRPr sz="1200">
                <a:latin typeface="+mn-lt"/>
                <a:cs typeface="+mn-cs"/>
              </a:defRPr>
            </a:lvl1pPr>
          </a:lstStyle>
          <a:p>
            <a:pPr>
              <a:defRPr/>
            </a:pPr>
            <a:endParaRPr lang="en-US"/>
          </a:p>
        </p:txBody>
      </p:sp>
      <p:sp>
        <p:nvSpPr>
          <p:cNvPr id="3" name="Date Placeholder 2"/>
          <p:cNvSpPr>
            <a:spLocks noGrp="1"/>
          </p:cNvSpPr>
          <p:nvPr>
            <p:ph type="dt" idx="1"/>
          </p:nvPr>
        </p:nvSpPr>
        <p:spPr>
          <a:xfrm>
            <a:off x="3970338" y="0"/>
            <a:ext cx="3038475" cy="465138"/>
          </a:xfrm>
          <a:prstGeom prst="rect">
            <a:avLst/>
          </a:prstGeom>
        </p:spPr>
        <p:txBody>
          <a:bodyPr vert="horz" lIns="93177" tIns="46589" rIns="93177" bIns="46589" rtlCol="0"/>
          <a:lstStyle>
            <a:lvl1pPr algn="r" fontAlgn="auto">
              <a:spcBef>
                <a:spcPts val="0"/>
              </a:spcBef>
              <a:spcAft>
                <a:spcPts val="0"/>
              </a:spcAft>
              <a:defRPr sz="1200">
                <a:latin typeface="+mn-lt"/>
                <a:cs typeface="+mn-cs"/>
              </a:defRPr>
            </a:lvl1pPr>
          </a:lstStyle>
          <a:p>
            <a:pPr>
              <a:defRPr/>
            </a:pPr>
            <a:fld id="{31D7AA6C-3DEF-4DD2-A62F-1859B2C2B030}" type="datetimeFigureOut">
              <a:rPr lang="en-US"/>
              <a:pPr>
                <a:defRPr/>
              </a:pPr>
              <a:t>1/30/2019</a:t>
            </a:fld>
            <a:endParaRPr lang="en-US" dirty="0"/>
          </a:p>
        </p:txBody>
      </p:sp>
      <p:sp>
        <p:nvSpPr>
          <p:cNvPr id="4" name="Slide Image Placeholder 3"/>
          <p:cNvSpPr>
            <a:spLocks noGrp="1" noRot="1" noChangeAspect="1"/>
          </p:cNvSpPr>
          <p:nvPr>
            <p:ph type="sldImg" idx="2"/>
          </p:nvPr>
        </p:nvSpPr>
        <p:spPr>
          <a:xfrm>
            <a:off x="1181100" y="696913"/>
            <a:ext cx="4648200" cy="3486150"/>
          </a:xfrm>
          <a:prstGeom prst="rect">
            <a:avLst/>
          </a:prstGeom>
          <a:noFill/>
          <a:ln w="12700">
            <a:solidFill>
              <a:prstClr val="black"/>
            </a:solidFill>
          </a:ln>
        </p:spPr>
        <p:txBody>
          <a:bodyPr vert="horz" lIns="93177" tIns="46589" rIns="93177" bIns="46589" rtlCol="0" anchor="ctr"/>
          <a:lstStyle/>
          <a:p>
            <a:pPr lvl="0"/>
            <a:endParaRPr lang="en-US" noProof="0" dirty="0"/>
          </a:p>
        </p:txBody>
      </p:sp>
      <p:sp>
        <p:nvSpPr>
          <p:cNvPr id="5" name="Notes Placeholder 4"/>
          <p:cNvSpPr>
            <a:spLocks noGrp="1"/>
          </p:cNvSpPr>
          <p:nvPr>
            <p:ph type="body" sz="quarter" idx="3"/>
          </p:nvPr>
        </p:nvSpPr>
        <p:spPr>
          <a:xfrm>
            <a:off x="701675" y="4416425"/>
            <a:ext cx="5607050" cy="4183063"/>
          </a:xfrm>
          <a:prstGeom prst="rect">
            <a:avLst/>
          </a:prstGeom>
        </p:spPr>
        <p:txBody>
          <a:bodyPr vert="horz" lIns="93177" tIns="46589" rIns="93177" bIns="46589"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829675"/>
            <a:ext cx="3038475" cy="465138"/>
          </a:xfrm>
          <a:prstGeom prst="rect">
            <a:avLst/>
          </a:prstGeom>
        </p:spPr>
        <p:txBody>
          <a:bodyPr vert="horz" lIns="93177" tIns="46589" rIns="93177" bIns="46589" rtlCol="0" anchor="b"/>
          <a:lstStyle>
            <a:lvl1pPr algn="l" fontAlgn="auto">
              <a:spcBef>
                <a:spcPts val="0"/>
              </a:spcBef>
              <a:spcAft>
                <a:spcPts val="0"/>
              </a:spcAft>
              <a:defRPr sz="1200">
                <a:latin typeface="+mn-lt"/>
                <a:cs typeface="+mn-cs"/>
              </a:defRPr>
            </a:lvl1pPr>
          </a:lstStyle>
          <a:p>
            <a:pPr>
              <a:defRPr/>
            </a:pPr>
            <a:endParaRPr lang="en-US"/>
          </a:p>
        </p:txBody>
      </p:sp>
      <p:sp>
        <p:nvSpPr>
          <p:cNvPr id="7" name="Slide Number Placeholder 6"/>
          <p:cNvSpPr>
            <a:spLocks noGrp="1"/>
          </p:cNvSpPr>
          <p:nvPr>
            <p:ph type="sldNum" sz="quarter" idx="5"/>
          </p:nvPr>
        </p:nvSpPr>
        <p:spPr>
          <a:xfrm>
            <a:off x="3970338" y="8829675"/>
            <a:ext cx="3038475" cy="465138"/>
          </a:xfrm>
          <a:prstGeom prst="rect">
            <a:avLst/>
          </a:prstGeom>
        </p:spPr>
        <p:txBody>
          <a:bodyPr vert="horz" lIns="93177" tIns="46589" rIns="93177" bIns="46589" rtlCol="0" anchor="b"/>
          <a:lstStyle>
            <a:lvl1pPr algn="r" fontAlgn="auto">
              <a:spcBef>
                <a:spcPts val="0"/>
              </a:spcBef>
              <a:spcAft>
                <a:spcPts val="0"/>
              </a:spcAft>
              <a:defRPr sz="1200">
                <a:latin typeface="+mn-lt"/>
                <a:cs typeface="+mn-cs"/>
              </a:defRPr>
            </a:lvl1pPr>
          </a:lstStyle>
          <a:p>
            <a:pPr>
              <a:defRPr/>
            </a:pPr>
            <a:fld id="{1F6B3159-B396-4F1D-8D6C-858A85A1524C}" type="slidenum">
              <a:rPr lang="en-US"/>
              <a:pPr>
                <a:defRPr/>
              </a:pPr>
              <a:t>‹#›</a:t>
            </a:fld>
            <a:endParaRPr lang="en-US" dirty="0"/>
          </a:p>
        </p:txBody>
      </p:sp>
    </p:spTree>
    <p:extLst>
      <p:ext uri="{BB962C8B-B14F-4D97-AF65-F5344CB8AC3E}">
        <p14:creationId xmlns:p14="http://schemas.microsoft.com/office/powerpoint/2010/main" val="299131940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Slide Image Placeholder 1"/>
          <p:cNvSpPr>
            <a:spLocks noGrp="1" noRot="1" noChangeAspect="1"/>
          </p:cNvSpPr>
          <p:nvPr>
            <p:ph type="sldImg"/>
          </p:nvPr>
        </p:nvSpPr>
        <p:spPr bwMode="auto">
          <a:noFill/>
          <a:ln>
            <a:solidFill>
              <a:srgbClr val="000000"/>
            </a:solidFill>
            <a:miter lim="800000"/>
            <a:headEnd/>
            <a:tailEnd/>
          </a:ln>
        </p:spPr>
      </p:sp>
      <p:sp>
        <p:nvSpPr>
          <p:cNvPr id="8194"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dirty="0"/>
          </a:p>
        </p:txBody>
      </p:sp>
      <p:sp>
        <p:nvSpPr>
          <p:cNvPr id="4" name="Slide Number Placeholder 3"/>
          <p:cNvSpPr>
            <a:spLocks noGrp="1"/>
          </p:cNvSpPr>
          <p:nvPr>
            <p:ph type="sldNum" sz="quarter" idx="5"/>
          </p:nvPr>
        </p:nvSpPr>
        <p:spPr/>
        <p:txBody>
          <a:bodyPr/>
          <a:lstStyle/>
          <a:p>
            <a:pPr>
              <a:defRPr/>
            </a:pPr>
            <a:fld id="{BE9DB06A-C872-4CD1-8717-EF2A7E823F5F}" type="slidenum">
              <a:rPr lang="en-US" smtClean="0"/>
              <a:pPr>
                <a:defRPr/>
              </a:pPr>
              <a:t>1</a:t>
            </a:fld>
            <a:endParaRPr lang="en-US" dirty="0"/>
          </a:p>
        </p:txBody>
      </p:sp>
    </p:spTree>
    <p:extLst>
      <p:ext uri="{BB962C8B-B14F-4D97-AF65-F5344CB8AC3E}">
        <p14:creationId xmlns:p14="http://schemas.microsoft.com/office/powerpoint/2010/main" val="8530747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1F6B3159-B396-4F1D-8D6C-858A85A1524C}" type="slidenum">
              <a:rPr lang="en-US" smtClean="0"/>
              <a:pPr>
                <a:defRPr/>
              </a:pPr>
              <a:t>14</a:t>
            </a:fld>
            <a:endParaRPr lang="en-US" dirty="0"/>
          </a:p>
        </p:txBody>
      </p:sp>
    </p:spTree>
    <p:extLst>
      <p:ext uri="{BB962C8B-B14F-4D97-AF65-F5344CB8AC3E}">
        <p14:creationId xmlns:p14="http://schemas.microsoft.com/office/powerpoint/2010/main" val="18204359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1F6B3159-B396-4F1D-8D6C-858A85A1524C}" type="slidenum">
              <a:rPr lang="en-US" smtClean="0"/>
              <a:pPr>
                <a:defRPr/>
              </a:pPr>
              <a:t>32</a:t>
            </a:fld>
            <a:endParaRPr lang="en-US" dirty="0"/>
          </a:p>
        </p:txBody>
      </p:sp>
    </p:spTree>
    <p:extLst>
      <p:ext uri="{BB962C8B-B14F-4D97-AF65-F5344CB8AC3E}">
        <p14:creationId xmlns:p14="http://schemas.microsoft.com/office/powerpoint/2010/main" val="40019784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1F6B3159-B396-4F1D-8D6C-858A85A1524C}" type="slidenum">
              <a:rPr lang="en-US" smtClean="0"/>
              <a:pPr>
                <a:defRPr/>
              </a:pPr>
              <a:t>38</a:t>
            </a:fld>
            <a:endParaRPr lang="en-US" dirty="0"/>
          </a:p>
        </p:txBody>
      </p:sp>
    </p:spTree>
    <p:extLst>
      <p:ext uri="{BB962C8B-B14F-4D97-AF65-F5344CB8AC3E}">
        <p14:creationId xmlns:p14="http://schemas.microsoft.com/office/powerpoint/2010/main" val="5783577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1F6B3159-B396-4F1D-8D6C-858A85A1524C}" type="slidenum">
              <a:rPr lang="en-US" smtClean="0"/>
              <a:pPr>
                <a:defRPr/>
              </a:pPr>
              <a:t>40</a:t>
            </a:fld>
            <a:endParaRPr lang="en-US" dirty="0"/>
          </a:p>
        </p:txBody>
      </p:sp>
    </p:spTree>
    <p:extLst>
      <p:ext uri="{BB962C8B-B14F-4D97-AF65-F5344CB8AC3E}">
        <p14:creationId xmlns:p14="http://schemas.microsoft.com/office/powerpoint/2010/main" val="7142556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kern="0" dirty="0"/>
              <a:t> Assumed pure </a:t>
            </a:r>
            <a:r>
              <a:rPr lang="en-US" kern="0" baseline="30000" dirty="0"/>
              <a:t>58</a:t>
            </a:r>
            <a:r>
              <a:rPr lang="en-US" kern="0" dirty="0"/>
              <a:t>Ni, 1 cc, and N = 10</a:t>
            </a:r>
            <a:r>
              <a:rPr lang="en-US" kern="0" baseline="30000" dirty="0"/>
              <a:t>24</a:t>
            </a:r>
            <a:r>
              <a:rPr lang="en-US" kern="0" dirty="0"/>
              <a:t> at/cc</a:t>
            </a:r>
          </a:p>
          <a:p>
            <a:r>
              <a:rPr lang="en-US" kern="0" dirty="0"/>
              <a:t>1 n/cm</a:t>
            </a:r>
            <a:r>
              <a:rPr lang="en-US" kern="0" baseline="30000" dirty="0"/>
              <a:t>2</a:t>
            </a:r>
            <a:r>
              <a:rPr lang="en-US" kern="0" dirty="0"/>
              <a:t>-s flux scaled by bin width from 12.4 – 14 MeV  </a:t>
            </a:r>
          </a:p>
          <a:p>
            <a:endParaRPr lang="en-US" dirty="0"/>
          </a:p>
        </p:txBody>
      </p:sp>
      <p:sp>
        <p:nvSpPr>
          <p:cNvPr id="4" name="Slide Number Placeholder 3"/>
          <p:cNvSpPr>
            <a:spLocks noGrp="1"/>
          </p:cNvSpPr>
          <p:nvPr>
            <p:ph type="sldNum" sz="quarter" idx="5"/>
          </p:nvPr>
        </p:nvSpPr>
        <p:spPr/>
        <p:txBody>
          <a:bodyPr/>
          <a:lstStyle/>
          <a:p>
            <a:pPr>
              <a:defRPr/>
            </a:pPr>
            <a:fld id="{1F6B3159-B396-4F1D-8D6C-858A85A1524C}" type="slidenum">
              <a:rPr lang="en-US" smtClean="0"/>
              <a:pPr>
                <a:defRPr/>
              </a:pPr>
              <a:t>42</a:t>
            </a:fld>
            <a:endParaRPr lang="en-US" dirty="0"/>
          </a:p>
        </p:txBody>
      </p:sp>
    </p:spTree>
    <p:extLst>
      <p:ext uri="{BB962C8B-B14F-4D97-AF65-F5344CB8AC3E}">
        <p14:creationId xmlns:p14="http://schemas.microsoft.com/office/powerpoint/2010/main" val="31165215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1F6B3159-B396-4F1D-8D6C-858A85A1524C}" type="slidenum">
              <a:rPr lang="en-US" smtClean="0"/>
              <a:pPr>
                <a:defRPr/>
              </a:pPr>
              <a:t>44</a:t>
            </a:fld>
            <a:endParaRPr lang="en-US" dirty="0"/>
          </a:p>
        </p:txBody>
      </p:sp>
    </p:spTree>
    <p:extLst>
      <p:ext uri="{BB962C8B-B14F-4D97-AF65-F5344CB8AC3E}">
        <p14:creationId xmlns:p14="http://schemas.microsoft.com/office/powerpoint/2010/main" val="8396652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1F6B3159-B396-4F1D-8D6C-858A85A1524C}" type="slidenum">
              <a:rPr lang="en-US" smtClean="0"/>
              <a:pPr>
                <a:defRPr/>
              </a:pPr>
              <a:t>56</a:t>
            </a:fld>
            <a:endParaRPr lang="en-US" dirty="0"/>
          </a:p>
        </p:txBody>
      </p:sp>
    </p:spTree>
    <p:extLst>
      <p:ext uri="{BB962C8B-B14F-4D97-AF65-F5344CB8AC3E}">
        <p14:creationId xmlns:p14="http://schemas.microsoft.com/office/powerpoint/2010/main" val="10155355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Representative nuclear weapons system and effects testing is carried out through various organizations in the Department of Energy (DOE), Department of Defense (DOD), and supporting organizations. The scope of the testing sites is incredibly wide, ranging from radio frequency communications to the prompt gamma and neutron emissions following a nuclear event. A summary of some of the nuclear weapons effects testing simulation and facility capabilities is shown in Table \ref{</a:t>
            </a:r>
            <a:r>
              <a:rPr lang="en-US" dirty="0" err="1"/>
              <a:t>tab:NWECap</a:t>
            </a:r>
            <a:r>
              <a:rPr lang="en-US" dirty="0"/>
              <a:t>}. </a:t>
            </a:r>
          </a:p>
        </p:txBody>
      </p:sp>
      <p:sp>
        <p:nvSpPr>
          <p:cNvPr id="4" name="Slide Number Placeholder 3"/>
          <p:cNvSpPr>
            <a:spLocks noGrp="1"/>
          </p:cNvSpPr>
          <p:nvPr>
            <p:ph type="sldNum" sz="quarter" idx="10"/>
          </p:nvPr>
        </p:nvSpPr>
        <p:spPr/>
        <p:txBody>
          <a:bodyPr/>
          <a:lstStyle/>
          <a:p>
            <a:pPr>
              <a:defRPr/>
            </a:pPr>
            <a:fld id="{1F6B3159-B396-4F1D-8D6C-858A85A1524C}" type="slidenum">
              <a:rPr lang="en-US" smtClean="0"/>
              <a:pPr>
                <a:defRPr/>
              </a:pPr>
              <a:t>58</a:t>
            </a:fld>
            <a:endParaRPr lang="en-US" dirty="0"/>
          </a:p>
        </p:txBody>
      </p:sp>
    </p:spTree>
    <p:extLst>
      <p:ext uri="{BB962C8B-B14F-4D97-AF65-F5344CB8AC3E}">
        <p14:creationId xmlns:p14="http://schemas.microsoft.com/office/powerpoint/2010/main" val="3152470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2018 U.S. National Defense Strategy </a:t>
            </a:r>
            <a:r>
              <a:rPr lang="en-US" dirty="0" err="1"/>
              <a:t>identied</a:t>
            </a:r>
            <a:r>
              <a:rPr lang="en-US" dirty="0"/>
              <a:t> the modernization of the nu-</a:t>
            </a:r>
          </a:p>
          <a:p>
            <a:r>
              <a:rPr lang="en-US" dirty="0"/>
              <a:t>clear triad as a key capability to meet requirements [3]. Therefore, there is still a need</a:t>
            </a:r>
          </a:p>
          <a:p>
            <a:r>
              <a:rPr lang="en-US" dirty="0"/>
              <a:t>for the capabilities previously provided through nuclear testing for the study of nu-</a:t>
            </a:r>
          </a:p>
          <a:p>
            <a:r>
              <a:rPr lang="en-US" dirty="0"/>
              <a:t>clear environments to support the credibility of the nuclear deterrent. Previous work</a:t>
            </a:r>
          </a:p>
          <a:p>
            <a:r>
              <a:rPr lang="en-US" dirty="0"/>
              <a:t>has shown that the loss of nuclear testing has created a capability gap to reproduce</a:t>
            </a:r>
          </a:p>
          <a:p>
            <a:r>
              <a:rPr lang="en-US" dirty="0"/>
              <a:t>nuclear weapon environments of interest to national security applications including</a:t>
            </a:r>
          </a:p>
          <a:p>
            <a:r>
              <a:rPr lang="en-US" dirty="0"/>
              <a:t>nuclear weapons effects (NWE) and technical nuclear forensics (TNF).</a:t>
            </a:r>
          </a:p>
        </p:txBody>
      </p:sp>
      <p:sp>
        <p:nvSpPr>
          <p:cNvPr id="4" name="Slide Number Placeholder 3"/>
          <p:cNvSpPr>
            <a:spLocks noGrp="1"/>
          </p:cNvSpPr>
          <p:nvPr>
            <p:ph type="sldNum" sz="quarter" idx="10"/>
          </p:nvPr>
        </p:nvSpPr>
        <p:spPr/>
        <p:txBody>
          <a:bodyPr/>
          <a:lstStyle/>
          <a:p>
            <a:pPr>
              <a:defRPr/>
            </a:pPr>
            <a:fld id="{1F6B3159-B396-4F1D-8D6C-858A85A1524C}" type="slidenum">
              <a:rPr lang="en-US" smtClean="0"/>
              <a:pPr>
                <a:defRPr/>
              </a:pPr>
              <a:t>2</a:t>
            </a:fld>
            <a:endParaRPr lang="en-US" dirty="0"/>
          </a:p>
        </p:txBody>
      </p:sp>
    </p:spTree>
    <p:extLst>
      <p:ext uri="{BB962C8B-B14F-4D97-AF65-F5344CB8AC3E}">
        <p14:creationId xmlns:p14="http://schemas.microsoft.com/office/powerpoint/2010/main" val="15397908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key consideration for testing is the neutron energy spectrum in comparison with the environment that a nuclear weapon would see or produce. </a:t>
            </a:r>
          </a:p>
          <a:p>
            <a:r>
              <a:rPr lang="en-US" dirty="0"/>
              <a:t>A particular spectrum of interest is the combination of a thermonuclear (TN) and prompt fission neutron spectrum (PFNS) as the present testing does not address this region to a large extent. </a:t>
            </a:r>
          </a:p>
          <a:p>
            <a:r>
              <a:rPr lang="en-US" dirty="0"/>
              <a:t>The vast majority of testing facilities are focused on the Watt-fission spectrum, while a few are capable of producing the 14.1 MeV TN component from the deuterium-tritium (DT) fusion process\cite{Bridgman}. </a:t>
            </a:r>
          </a:p>
          <a:p>
            <a:r>
              <a:rPr lang="en-US" dirty="0"/>
              <a:t>The current prompt neutron facilities available are not well suited for the TN+PFNS application testing because of the lack of high energy neutrons, or there is not a large enough flux of neutrons on target. </a:t>
            </a:r>
          </a:p>
          <a:p>
            <a:r>
              <a:rPr lang="en-US" dirty="0"/>
              <a:t>Several examples of testing facilities for prompt neutrons outlined in Table \ref{</a:t>
            </a:r>
            <a:r>
              <a:rPr lang="en-US" dirty="0" err="1"/>
              <a:t>tab:NWECap</a:t>
            </a:r>
            <a:r>
              <a:rPr lang="en-US" dirty="0"/>
              <a:t>} are the Sandia Pulsed Reactor III (SPR), Sandia Annual Core Research Reactor (ACCR), White Sands Missile Range (WSMR) Fast Burst Reactor (FBR), and the Los Alamos National Laboratory (LANL) Rotating Target Neutron Source (RTNS). </a:t>
            </a:r>
          </a:p>
          <a:p>
            <a:r>
              <a:rPr lang="en-US" dirty="0"/>
              <a:t>The differential spectral profile of these sources compared to a notional TN+PFNS is shown in Figure \ref{</a:t>
            </a:r>
            <a:r>
              <a:rPr lang="en-US" dirty="0" err="1"/>
              <a:t>fig:CompSource</a:t>
            </a:r>
            <a:r>
              <a:rPr lang="en-US" dirty="0"/>
              <a:t>}. the LANL Weapons Neutron Research facility (WNR). </a:t>
            </a:r>
          </a:p>
        </p:txBody>
      </p:sp>
      <p:sp>
        <p:nvSpPr>
          <p:cNvPr id="4" name="Slide Number Placeholder 3"/>
          <p:cNvSpPr>
            <a:spLocks noGrp="1"/>
          </p:cNvSpPr>
          <p:nvPr>
            <p:ph type="sldNum" sz="quarter" idx="10"/>
          </p:nvPr>
        </p:nvSpPr>
        <p:spPr/>
        <p:txBody>
          <a:bodyPr/>
          <a:lstStyle/>
          <a:p>
            <a:pPr>
              <a:defRPr/>
            </a:pPr>
            <a:fld id="{1F6B3159-B396-4F1D-8D6C-858A85A1524C}" type="slidenum">
              <a:rPr lang="en-US" smtClean="0"/>
              <a:pPr>
                <a:defRPr/>
              </a:pPr>
              <a:t>3</a:t>
            </a:fld>
            <a:endParaRPr lang="en-US" dirty="0"/>
          </a:p>
        </p:txBody>
      </p:sp>
    </p:spTree>
    <p:extLst>
      <p:ext uri="{BB962C8B-B14F-4D97-AF65-F5344CB8AC3E}">
        <p14:creationId xmlns:p14="http://schemas.microsoft.com/office/powerpoint/2010/main" val="15397908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1F6B3159-B396-4F1D-8D6C-858A85A1524C}" type="slidenum">
              <a:rPr lang="en-US" smtClean="0"/>
              <a:pPr>
                <a:defRPr/>
              </a:pPr>
              <a:t>4</a:t>
            </a:fld>
            <a:endParaRPr lang="en-US" dirty="0"/>
          </a:p>
        </p:txBody>
      </p:sp>
    </p:spTree>
    <p:extLst>
      <p:ext uri="{BB962C8B-B14F-4D97-AF65-F5344CB8AC3E}">
        <p14:creationId xmlns:p14="http://schemas.microsoft.com/office/powerpoint/2010/main" val="41689841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1F6B3159-B396-4F1D-8D6C-858A85A1524C}" type="slidenum">
              <a:rPr lang="en-US" smtClean="0"/>
              <a:pPr>
                <a:defRPr/>
              </a:pPr>
              <a:t>5</a:t>
            </a:fld>
            <a:endParaRPr lang="en-US" dirty="0"/>
          </a:p>
        </p:txBody>
      </p:sp>
    </p:spTree>
    <p:extLst>
      <p:ext uri="{BB962C8B-B14F-4D97-AF65-F5344CB8AC3E}">
        <p14:creationId xmlns:p14="http://schemas.microsoft.com/office/powerpoint/2010/main" val="33593571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1F6B3159-B396-4F1D-8D6C-858A85A1524C}" type="slidenum">
              <a:rPr lang="en-US" smtClean="0"/>
              <a:pPr>
                <a:defRPr/>
              </a:pPr>
              <a:t>6</a:t>
            </a:fld>
            <a:endParaRPr lang="en-US" dirty="0"/>
          </a:p>
        </p:txBody>
      </p:sp>
    </p:spTree>
    <p:extLst>
      <p:ext uri="{BB962C8B-B14F-4D97-AF65-F5344CB8AC3E}">
        <p14:creationId xmlns:p14="http://schemas.microsoft.com/office/powerpoint/2010/main" val="18436788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including the target positioner (TARPOS), Target and Diagnostic Manipulator (TANDM) with ETA and diagnostic snout, polar diagnostic instrument manipulator (DIM), and target chamber with first panel walls</a:t>
            </a:r>
          </a:p>
        </p:txBody>
      </p:sp>
      <p:sp>
        <p:nvSpPr>
          <p:cNvPr id="4" name="Slide Number Placeholder 3"/>
          <p:cNvSpPr>
            <a:spLocks noGrp="1"/>
          </p:cNvSpPr>
          <p:nvPr>
            <p:ph type="sldNum" sz="quarter" idx="5"/>
          </p:nvPr>
        </p:nvSpPr>
        <p:spPr/>
        <p:txBody>
          <a:bodyPr/>
          <a:lstStyle/>
          <a:p>
            <a:pPr>
              <a:defRPr/>
            </a:pPr>
            <a:fld id="{1F6B3159-B396-4F1D-8D6C-858A85A1524C}" type="slidenum">
              <a:rPr lang="en-US" smtClean="0"/>
              <a:pPr>
                <a:defRPr/>
              </a:pPr>
              <a:t>11</a:t>
            </a:fld>
            <a:endParaRPr lang="en-US" dirty="0"/>
          </a:p>
        </p:txBody>
      </p:sp>
    </p:spTree>
    <p:extLst>
      <p:ext uri="{BB962C8B-B14F-4D97-AF65-F5344CB8AC3E}">
        <p14:creationId xmlns:p14="http://schemas.microsoft.com/office/powerpoint/2010/main" val="16436665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1F6B3159-B396-4F1D-8D6C-858A85A1524C}" type="slidenum">
              <a:rPr lang="en-US" smtClean="0"/>
              <a:pPr>
                <a:defRPr/>
              </a:pPr>
              <a:t>13</a:t>
            </a:fld>
            <a:endParaRPr lang="en-US" dirty="0"/>
          </a:p>
        </p:txBody>
      </p:sp>
    </p:spTree>
    <p:extLst>
      <p:ext uri="{BB962C8B-B14F-4D97-AF65-F5344CB8AC3E}">
        <p14:creationId xmlns:p14="http://schemas.microsoft.com/office/powerpoint/2010/main" val="405467958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AFIT">
    <p:spTree>
      <p:nvGrpSpPr>
        <p:cNvPr id="1" name=""/>
        <p:cNvGrpSpPr/>
        <p:nvPr/>
      </p:nvGrpSpPr>
      <p:grpSpPr>
        <a:xfrm>
          <a:off x="0" y="0"/>
          <a:ext cx="0" cy="0"/>
          <a:chOff x="0" y="0"/>
          <a:chExt cx="0" cy="0"/>
        </a:xfrm>
      </p:grpSpPr>
      <p:pic>
        <p:nvPicPr>
          <p:cNvPr id="2" name="Picture 4"/>
          <p:cNvPicPr>
            <a:picLocks noChangeAspect="1" noChangeArrowheads="1"/>
          </p:cNvPicPr>
          <p:nvPr userDrawn="1"/>
        </p:nvPicPr>
        <p:blipFill>
          <a:blip r:embed="rId2" cstate="print"/>
          <a:srcRect l="1755" r="-2106" b="-21826"/>
          <a:stretch>
            <a:fillRect/>
          </a:stretch>
        </p:blipFill>
        <p:spPr bwMode="auto">
          <a:xfrm>
            <a:off x="990600" y="2819400"/>
            <a:ext cx="3276600" cy="3100388"/>
          </a:xfrm>
          <a:prstGeom prst="rect">
            <a:avLst/>
          </a:prstGeom>
          <a:noFill/>
          <a:ln w="9525">
            <a:noFill/>
            <a:miter lim="800000"/>
            <a:headEnd/>
            <a:tailEnd/>
          </a:ln>
        </p:spPr>
      </p:pic>
      <p:pic>
        <p:nvPicPr>
          <p:cNvPr id="3" name="Picture 12" descr="shield"/>
          <p:cNvPicPr>
            <a:picLocks noChangeAspect="1" noChangeArrowheads="1"/>
          </p:cNvPicPr>
          <p:nvPr userDrawn="1"/>
        </p:nvPicPr>
        <p:blipFill>
          <a:blip r:embed="rId3" cstate="print"/>
          <a:srcRect/>
          <a:stretch>
            <a:fillRect/>
          </a:stretch>
        </p:blipFill>
        <p:spPr bwMode="auto">
          <a:xfrm>
            <a:off x="1954213" y="1981200"/>
            <a:ext cx="1246187" cy="1371600"/>
          </a:xfrm>
          <a:prstGeom prst="rect">
            <a:avLst/>
          </a:prstGeom>
          <a:noFill/>
          <a:ln w="9525">
            <a:noFill/>
            <a:miter lim="800000"/>
            <a:headEnd/>
            <a:tailEnd/>
          </a:ln>
        </p:spPr>
      </p:pic>
      <p:sp>
        <p:nvSpPr>
          <p:cNvPr id="4" name="Text Box 3"/>
          <p:cNvSpPr txBox="1">
            <a:spLocks noChangeArrowheads="1"/>
          </p:cNvSpPr>
          <p:nvPr userDrawn="1"/>
        </p:nvSpPr>
        <p:spPr bwMode="auto">
          <a:xfrm>
            <a:off x="990600" y="0"/>
            <a:ext cx="6629400" cy="990600"/>
          </a:xfrm>
          <a:prstGeom prst="rect">
            <a:avLst/>
          </a:prstGeom>
          <a:noFill/>
          <a:ln w="9525">
            <a:noFill/>
            <a:miter lim="800000"/>
            <a:headEnd/>
            <a:tailEnd/>
          </a:ln>
          <a:effectLst/>
        </p:spPr>
        <p:txBody>
          <a:bodyPr lIns="0" tIns="45636" rIns="0" bIns="45636" anchor="ctr"/>
          <a:lstStyle/>
          <a:p>
            <a:pPr algn="ctr" defTabSz="914408">
              <a:defRPr/>
            </a:pPr>
            <a:r>
              <a:rPr lang="en-US" sz="3300" b="1" kern="700" spc="-30" dirty="0">
                <a:solidFill>
                  <a:srgbClr val="000066"/>
                </a:solidFill>
                <a:effectLst>
                  <a:outerShdw blurRad="38100" dist="38100" dir="2700000" algn="tl">
                    <a:srgbClr val="C0C0C0"/>
                  </a:outerShdw>
                </a:effectLst>
                <a:cs typeface="+mn-cs"/>
              </a:rPr>
              <a:t>Air Force Institute of Technology</a:t>
            </a:r>
            <a:endParaRPr lang="en-US" sz="3300" b="1" kern="700" spc="-30" dirty="0">
              <a:effectLst>
                <a:outerShdw blurRad="38100" dist="38100" dir="2700000" algn="tl">
                  <a:srgbClr val="C0C0C0"/>
                </a:outerShdw>
              </a:effectLst>
              <a:cs typeface="+mn-cs"/>
            </a:endParaRPr>
          </a:p>
        </p:txBody>
      </p:sp>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4" name="Title 1"/>
          <p:cNvSpPr>
            <a:spLocks noGrp="1"/>
          </p:cNvSpPr>
          <p:nvPr>
            <p:ph type="title"/>
          </p:nvPr>
        </p:nvSpPr>
        <p:spPr>
          <a:xfrm>
            <a:off x="990600" y="0"/>
            <a:ext cx="6629400" cy="990600"/>
          </a:xfrm>
        </p:spPr>
        <p:txBody>
          <a:bodyPr/>
          <a:lstStyle/>
          <a:p>
            <a:r>
              <a:rPr lang="en-US"/>
              <a:t>Click to edit Master title style</a:t>
            </a:r>
          </a:p>
        </p:txBody>
      </p:sp>
      <p:sp>
        <p:nvSpPr>
          <p:cNvPr id="3" name="Slide Number Placeholder 15"/>
          <p:cNvSpPr>
            <a:spLocks noGrp="1"/>
          </p:cNvSpPr>
          <p:nvPr>
            <p:ph type="sldNum" sz="quarter" idx="10"/>
          </p:nvPr>
        </p:nvSpPr>
        <p:spPr/>
        <p:txBody>
          <a:bodyPr/>
          <a:lstStyle>
            <a:lvl1pPr>
              <a:defRPr/>
            </a:lvl1pPr>
          </a:lstStyle>
          <a:p>
            <a:pPr>
              <a:defRPr/>
            </a:pPr>
            <a:fld id="{885B20FE-D153-41F1-99DD-DE79FAF1A095}" type="slidenum">
              <a:rPr lang="en-US"/>
              <a:pPr>
                <a:defRPr/>
              </a:pPr>
              <a:t>‹#›</a:t>
            </a:fld>
            <a:endParaRPr lang="en-US"/>
          </a:p>
        </p:txBody>
      </p:sp>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990600" y="0"/>
            <a:ext cx="6629400" cy="990600"/>
          </a:xfrm>
        </p:spPr>
        <p:txBody>
          <a:bodyPr/>
          <a:lstStyle/>
          <a:p>
            <a:r>
              <a:rPr lang="en-US"/>
              <a:t>Click to edit Master title style</a:t>
            </a:r>
          </a:p>
        </p:txBody>
      </p:sp>
      <p:sp>
        <p:nvSpPr>
          <p:cNvPr id="7" name="Content Placeholder 2"/>
          <p:cNvSpPr>
            <a:spLocks noGrp="1"/>
          </p:cNvSpPr>
          <p:nvPr>
            <p:ph idx="1"/>
          </p:nvPr>
        </p:nvSpPr>
        <p:spPr>
          <a:xfrm>
            <a:off x="304800" y="1295400"/>
            <a:ext cx="8534400" cy="4876800"/>
          </a:xfrm>
          <a:prstGeom prst="rect">
            <a:avLst/>
          </a:prstGeom>
        </p:spPr>
        <p:txBody>
          <a:bodyPr/>
          <a:lstStyle>
            <a:lvl2pPr>
              <a:buFont typeface="Wingdings" pitchFamily="2" charset="2"/>
              <a:buChar char="§"/>
              <a:defRPr/>
            </a:lvl2pPr>
            <a:lvl4pPr>
              <a:buFont typeface="Wingdings" pitchFamily="2" charset="2"/>
              <a:buChar char="§"/>
              <a:defRPr/>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6"/>
          <p:cNvSpPr>
            <a:spLocks noGrp="1" noChangeArrowheads="1"/>
          </p:cNvSpPr>
          <p:nvPr>
            <p:ph type="sldNum" sz="quarter" idx="10"/>
          </p:nvPr>
        </p:nvSpPr>
        <p:spPr/>
        <p:txBody>
          <a:bodyPr/>
          <a:lstStyle>
            <a:lvl1pPr>
              <a:defRPr/>
            </a:lvl1pPr>
          </a:lstStyle>
          <a:p>
            <a:pPr>
              <a:defRPr/>
            </a:pPr>
            <a:fld id="{19845459-3F1B-4F43-8FC0-35ADCE8623CC}" type="slidenum">
              <a:rPr lang="en-US"/>
              <a:pPr>
                <a:defRPr/>
              </a:pPr>
              <a:t>‹#›</a:t>
            </a:fld>
            <a:endParaRPr lang="en-US"/>
          </a:p>
        </p:txBody>
      </p:sp>
    </p:spTree>
    <p:extLst>
      <p:ext uri="{BB962C8B-B14F-4D97-AF65-F5344CB8AC3E}">
        <p14:creationId xmlns:p14="http://schemas.microsoft.com/office/powerpoint/2010/main" val="779910719"/>
      </p:ext>
    </p:extLst>
  </p:cSld>
  <p:clrMapOvr>
    <a:masterClrMapping/>
  </p:clrMapOvr>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2.jpeg"/><Relationship Id="rId5" Type="http://schemas.openxmlformats.org/officeDocument/2006/relationships/image" Target="../media/image1.jpe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7" name="Picture 2"/>
          <p:cNvPicPr>
            <a:picLocks noChangeAspect="1" noChangeArrowheads="1"/>
          </p:cNvPicPr>
          <p:nvPr userDrawn="1"/>
        </p:nvPicPr>
        <p:blipFill>
          <a:blip r:embed="rId5" cstate="print">
            <a:lum bright="10000"/>
          </a:blip>
          <a:srcRect/>
          <a:stretch>
            <a:fillRect/>
          </a:stretch>
        </p:blipFill>
        <p:spPr bwMode="auto">
          <a:xfrm>
            <a:off x="0" y="0"/>
            <a:ext cx="9144000" cy="6858000"/>
          </a:xfrm>
          <a:prstGeom prst="rect">
            <a:avLst/>
          </a:prstGeom>
          <a:noFill/>
          <a:ln w="9525">
            <a:noFill/>
            <a:miter lim="800000"/>
            <a:headEnd/>
            <a:tailEnd/>
          </a:ln>
          <a:effectLst>
            <a:outerShdw blurRad="50800" dist="50800" dir="5400000" algn="ctr" rotWithShape="0">
              <a:srgbClr val="000000"/>
            </a:outerShdw>
          </a:effectLst>
        </p:spPr>
      </p:pic>
      <p:sp>
        <p:nvSpPr>
          <p:cNvPr id="972803" name="Rectangle 3"/>
          <p:cNvSpPr>
            <a:spLocks noChangeArrowheads="1"/>
          </p:cNvSpPr>
          <p:nvPr/>
        </p:nvSpPr>
        <p:spPr bwMode="auto">
          <a:xfrm flipV="1">
            <a:off x="1588" y="6489700"/>
            <a:ext cx="1811337" cy="60325"/>
          </a:xfrm>
          <a:prstGeom prst="rect">
            <a:avLst/>
          </a:prstGeom>
          <a:gradFill rotWithShape="0">
            <a:gsLst>
              <a:gs pos="0">
                <a:srgbClr val="000099">
                  <a:alpha val="50000"/>
                </a:srgbClr>
              </a:gs>
              <a:gs pos="100000">
                <a:schemeClr val="accent2">
                  <a:alpha val="50000"/>
                </a:schemeClr>
              </a:gs>
            </a:gsLst>
            <a:lin ang="0" scaled="1"/>
          </a:gradFill>
          <a:ln w="9525">
            <a:noFill/>
            <a:miter lim="800000"/>
            <a:headEnd/>
            <a:tailEnd/>
          </a:ln>
          <a:effectLst/>
        </p:spPr>
        <p:txBody>
          <a:bodyPr wrap="none" lIns="91043" tIns="45520" rIns="91043" bIns="45520" anchor="ctr"/>
          <a:lstStyle/>
          <a:p>
            <a:pPr fontAlgn="auto">
              <a:spcBef>
                <a:spcPts val="0"/>
              </a:spcBef>
              <a:spcAft>
                <a:spcPts val="0"/>
              </a:spcAft>
              <a:defRPr/>
            </a:pPr>
            <a:endParaRPr lang="en-US" dirty="0">
              <a:solidFill>
                <a:srgbClr val="000000"/>
              </a:solidFill>
              <a:latin typeface="+mn-lt"/>
              <a:cs typeface="+mn-cs"/>
            </a:endParaRPr>
          </a:p>
        </p:txBody>
      </p:sp>
      <p:sp>
        <p:nvSpPr>
          <p:cNvPr id="972804" name="Rectangle 4"/>
          <p:cNvSpPr>
            <a:spLocks noChangeArrowheads="1"/>
          </p:cNvSpPr>
          <p:nvPr/>
        </p:nvSpPr>
        <p:spPr bwMode="auto">
          <a:xfrm flipV="1">
            <a:off x="7107238" y="6500813"/>
            <a:ext cx="2022475" cy="61912"/>
          </a:xfrm>
          <a:prstGeom prst="rect">
            <a:avLst/>
          </a:prstGeom>
          <a:gradFill rotWithShape="0">
            <a:gsLst>
              <a:gs pos="0">
                <a:schemeClr val="accent2">
                  <a:alpha val="50000"/>
                </a:schemeClr>
              </a:gs>
              <a:gs pos="100000">
                <a:srgbClr val="DDDDDD">
                  <a:alpha val="50000"/>
                </a:srgbClr>
              </a:gs>
            </a:gsLst>
            <a:lin ang="0" scaled="1"/>
          </a:gradFill>
          <a:ln w="9525">
            <a:noFill/>
            <a:miter lim="800000"/>
            <a:headEnd/>
            <a:tailEnd/>
          </a:ln>
          <a:effectLst/>
        </p:spPr>
        <p:txBody>
          <a:bodyPr rot="10800000" wrap="none" lIns="82981" tIns="41493" rIns="82981" bIns="41493" anchor="ctr"/>
          <a:lstStyle/>
          <a:p>
            <a:pPr algn="ctr" defTabSz="827088" fontAlgn="auto">
              <a:spcBef>
                <a:spcPts val="0"/>
              </a:spcBef>
              <a:spcAft>
                <a:spcPts val="0"/>
              </a:spcAft>
              <a:defRPr/>
            </a:pPr>
            <a:endParaRPr lang="en-US" sz="2000" dirty="0">
              <a:solidFill>
                <a:srgbClr val="000000"/>
              </a:solidFill>
              <a:latin typeface="+mn-lt"/>
              <a:cs typeface="+mn-cs"/>
            </a:endParaRPr>
          </a:p>
        </p:txBody>
      </p:sp>
      <p:sp>
        <p:nvSpPr>
          <p:cNvPr id="972805" name="Text Box 5"/>
          <p:cNvSpPr txBox="1">
            <a:spLocks noChangeArrowheads="1"/>
          </p:cNvSpPr>
          <p:nvPr/>
        </p:nvSpPr>
        <p:spPr bwMode="auto">
          <a:xfrm>
            <a:off x="1844675" y="6386513"/>
            <a:ext cx="5270500" cy="268287"/>
          </a:xfrm>
          <a:prstGeom prst="rect">
            <a:avLst/>
          </a:prstGeom>
          <a:noFill/>
          <a:ln w="9525">
            <a:noFill/>
            <a:miter lim="800000"/>
            <a:headEnd/>
            <a:tailEnd/>
          </a:ln>
          <a:effectLst/>
        </p:spPr>
        <p:txBody>
          <a:bodyPr wrap="none" lIns="82981" tIns="41493" rIns="82981" bIns="41493">
            <a:spAutoFit/>
          </a:bodyPr>
          <a:lstStyle/>
          <a:p>
            <a:pPr defTabSz="829923" fontAlgn="auto">
              <a:spcBef>
                <a:spcPts val="0"/>
              </a:spcBef>
              <a:spcAft>
                <a:spcPts val="0"/>
              </a:spcAft>
              <a:defRPr/>
            </a:pPr>
            <a:r>
              <a:rPr lang="en-US" sz="1200" b="1" i="1" dirty="0">
                <a:solidFill>
                  <a:srgbClr val="7878CE"/>
                </a:solidFill>
                <a:latin typeface="+mn-lt"/>
                <a:cs typeface="+mn-cs"/>
              </a:rPr>
              <a:t>Air University: The Intellectual and Leadership Center of the Air Force</a:t>
            </a:r>
          </a:p>
        </p:txBody>
      </p:sp>
      <p:sp>
        <p:nvSpPr>
          <p:cNvPr id="972808" name="Rectangle 8"/>
          <p:cNvSpPr>
            <a:spLocks noChangeArrowheads="1"/>
          </p:cNvSpPr>
          <p:nvPr/>
        </p:nvSpPr>
        <p:spPr bwMode="auto">
          <a:xfrm flipV="1">
            <a:off x="6324600" y="989013"/>
            <a:ext cx="2819400" cy="77787"/>
          </a:xfrm>
          <a:prstGeom prst="rect">
            <a:avLst/>
          </a:prstGeom>
          <a:gradFill rotWithShape="0">
            <a:gsLst>
              <a:gs pos="0">
                <a:schemeClr val="accent2">
                  <a:alpha val="50000"/>
                </a:schemeClr>
              </a:gs>
              <a:gs pos="100000">
                <a:srgbClr val="DDDDDD">
                  <a:alpha val="50000"/>
                </a:srgbClr>
              </a:gs>
            </a:gsLst>
            <a:lin ang="0" scaled="1"/>
          </a:gradFill>
          <a:ln w="9525">
            <a:noFill/>
            <a:miter lim="800000"/>
            <a:headEnd/>
            <a:tailEnd/>
          </a:ln>
          <a:effectLst/>
        </p:spPr>
        <p:txBody>
          <a:bodyPr rot="10800000" wrap="none" lIns="82981" tIns="41493" rIns="82981" bIns="41493" anchor="ctr"/>
          <a:lstStyle/>
          <a:p>
            <a:pPr algn="ctr" defTabSz="827088" fontAlgn="auto">
              <a:spcBef>
                <a:spcPts val="0"/>
              </a:spcBef>
              <a:spcAft>
                <a:spcPts val="0"/>
              </a:spcAft>
              <a:defRPr/>
            </a:pPr>
            <a:endParaRPr lang="en-US" sz="2000" dirty="0">
              <a:solidFill>
                <a:srgbClr val="000000"/>
              </a:solidFill>
              <a:latin typeface="+mn-lt"/>
              <a:cs typeface="+mn-cs"/>
            </a:endParaRPr>
          </a:p>
        </p:txBody>
      </p:sp>
      <p:sp>
        <p:nvSpPr>
          <p:cNvPr id="1031" name="Rectangle 9"/>
          <p:cNvSpPr>
            <a:spLocks noGrp="1" noChangeArrowheads="1"/>
          </p:cNvSpPr>
          <p:nvPr>
            <p:ph type="title"/>
          </p:nvPr>
        </p:nvSpPr>
        <p:spPr bwMode="auto">
          <a:xfrm>
            <a:off x="990600" y="0"/>
            <a:ext cx="6629400" cy="990600"/>
          </a:xfrm>
          <a:prstGeom prst="rect">
            <a:avLst/>
          </a:prstGeom>
          <a:noFill/>
          <a:ln w="9525">
            <a:noFill/>
            <a:miter lim="800000"/>
            <a:headEnd/>
            <a:tailEnd/>
          </a:ln>
        </p:spPr>
        <p:txBody>
          <a:bodyPr vert="horz" wrap="square" lIns="91021" tIns="45511" rIns="91021" bIns="45511" numCol="1" anchor="ctr" anchorCtr="0" compatLnSpc="1">
            <a:prstTxWarp prst="textNoShape">
              <a:avLst/>
            </a:prstTxWarp>
          </a:bodyPr>
          <a:lstStyle/>
          <a:p>
            <a:pPr lvl="0"/>
            <a:r>
              <a:rPr lang="en-US"/>
              <a:t>Click to edit Master title style</a:t>
            </a:r>
          </a:p>
        </p:txBody>
      </p:sp>
      <p:sp>
        <p:nvSpPr>
          <p:cNvPr id="972810" name="Rectangle 10"/>
          <p:cNvSpPr>
            <a:spLocks noChangeArrowheads="1"/>
          </p:cNvSpPr>
          <p:nvPr/>
        </p:nvSpPr>
        <p:spPr bwMode="auto">
          <a:xfrm flipV="1">
            <a:off x="0" y="989013"/>
            <a:ext cx="2478088" cy="74612"/>
          </a:xfrm>
          <a:prstGeom prst="rect">
            <a:avLst/>
          </a:prstGeom>
          <a:gradFill rotWithShape="0">
            <a:gsLst>
              <a:gs pos="0">
                <a:srgbClr val="000099">
                  <a:alpha val="50000"/>
                </a:srgbClr>
              </a:gs>
              <a:gs pos="100000">
                <a:schemeClr val="accent2">
                  <a:alpha val="50000"/>
                </a:schemeClr>
              </a:gs>
            </a:gsLst>
            <a:lin ang="0" scaled="1"/>
          </a:gradFill>
          <a:ln w="9525">
            <a:noFill/>
            <a:miter lim="800000"/>
            <a:headEnd/>
            <a:tailEnd/>
          </a:ln>
          <a:effectLst/>
        </p:spPr>
        <p:txBody>
          <a:bodyPr wrap="none" lIns="91043" tIns="45520" rIns="91043" bIns="45520" anchor="ctr"/>
          <a:lstStyle/>
          <a:p>
            <a:pPr fontAlgn="auto">
              <a:spcBef>
                <a:spcPts val="0"/>
              </a:spcBef>
              <a:spcAft>
                <a:spcPts val="0"/>
              </a:spcAft>
              <a:defRPr/>
            </a:pPr>
            <a:endParaRPr lang="en-US" dirty="0">
              <a:solidFill>
                <a:srgbClr val="000000"/>
              </a:solidFill>
              <a:latin typeface="+mn-lt"/>
              <a:cs typeface="+mn-cs"/>
            </a:endParaRPr>
          </a:p>
        </p:txBody>
      </p:sp>
      <p:pic>
        <p:nvPicPr>
          <p:cNvPr id="1033" name="Picture 11" descr="chrmblue_std small"/>
          <p:cNvPicPr>
            <a:picLocks noChangeAspect="1" noChangeArrowheads="1"/>
          </p:cNvPicPr>
          <p:nvPr/>
        </p:nvPicPr>
        <p:blipFill>
          <a:blip r:embed="rId6" cstate="print"/>
          <a:srcRect/>
          <a:stretch>
            <a:fillRect/>
          </a:stretch>
        </p:blipFill>
        <p:spPr bwMode="auto">
          <a:xfrm>
            <a:off x="196850" y="128588"/>
            <a:ext cx="803275" cy="741362"/>
          </a:xfrm>
          <a:prstGeom prst="rect">
            <a:avLst/>
          </a:prstGeom>
          <a:noFill/>
          <a:ln w="9525">
            <a:noFill/>
            <a:miter lim="800000"/>
            <a:headEnd/>
            <a:tailEnd/>
          </a:ln>
        </p:spPr>
      </p:pic>
      <p:sp>
        <p:nvSpPr>
          <p:cNvPr id="13" name="Text Box 13"/>
          <p:cNvSpPr txBox="1">
            <a:spLocks noChangeArrowheads="1"/>
          </p:cNvSpPr>
          <p:nvPr/>
        </p:nvSpPr>
        <p:spPr bwMode="auto">
          <a:xfrm>
            <a:off x="3505200" y="6589713"/>
            <a:ext cx="2155825" cy="268287"/>
          </a:xfrm>
          <a:prstGeom prst="rect">
            <a:avLst/>
          </a:prstGeom>
          <a:noFill/>
          <a:ln w="9525">
            <a:noFill/>
            <a:miter lim="800000"/>
            <a:headEnd/>
            <a:tailEnd/>
          </a:ln>
          <a:effectLst/>
        </p:spPr>
        <p:txBody>
          <a:bodyPr wrap="none" lIns="82225" tIns="41121" rIns="82225" bIns="41121">
            <a:spAutoFit/>
          </a:bodyPr>
          <a:lstStyle/>
          <a:p>
            <a:pPr defTabSz="820738" fontAlgn="auto">
              <a:spcBef>
                <a:spcPts val="0"/>
              </a:spcBef>
              <a:spcAft>
                <a:spcPts val="0"/>
              </a:spcAft>
              <a:defRPr/>
            </a:pPr>
            <a:r>
              <a:rPr lang="en-US" sz="1200" b="1" i="1" dirty="0">
                <a:solidFill>
                  <a:srgbClr val="7878CE"/>
                </a:solidFill>
                <a:latin typeface="+mn-lt"/>
                <a:cs typeface="+mn-cs"/>
              </a:rPr>
              <a:t>Aim High…Fly - Fight - Win</a:t>
            </a:r>
            <a:endParaRPr lang="en-US" sz="1200" i="1" dirty="0">
              <a:solidFill>
                <a:srgbClr val="7878CE"/>
              </a:solidFill>
              <a:latin typeface="+mn-lt"/>
              <a:cs typeface="+mn-cs"/>
            </a:endParaRPr>
          </a:p>
        </p:txBody>
      </p:sp>
      <p:pic>
        <p:nvPicPr>
          <p:cNvPr id="14" name="Picture 17" descr="AFIT(good)"/>
          <p:cNvPicPr>
            <a:picLocks noChangeAspect="1" noChangeArrowheads="1"/>
          </p:cNvPicPr>
          <p:nvPr/>
        </p:nvPicPr>
        <p:blipFill>
          <a:blip r:embed="rId7" cstate="print">
            <a:duotone>
              <a:prstClr val="black"/>
              <a:schemeClr val="accent2">
                <a:tint val="45000"/>
                <a:satMod val="400000"/>
              </a:schemeClr>
            </a:duotone>
          </a:blip>
          <a:srcRect/>
          <a:stretch>
            <a:fillRect/>
          </a:stretch>
        </p:blipFill>
        <p:spPr bwMode="auto">
          <a:xfrm>
            <a:off x="7620000" y="152400"/>
            <a:ext cx="1447800" cy="694493"/>
          </a:xfrm>
          <a:prstGeom prst="rect">
            <a:avLst/>
          </a:prstGeom>
          <a:noFill/>
          <a:ln w="9525">
            <a:noFill/>
            <a:miter lim="800000"/>
            <a:headEnd/>
            <a:tailEnd/>
          </a:ln>
        </p:spPr>
      </p:pic>
      <p:sp>
        <p:nvSpPr>
          <p:cNvPr id="15" name="Text Box 7"/>
          <p:cNvSpPr txBox="1">
            <a:spLocks noChangeArrowheads="1"/>
          </p:cNvSpPr>
          <p:nvPr/>
        </p:nvSpPr>
        <p:spPr bwMode="auto">
          <a:xfrm>
            <a:off x="2438400" y="901700"/>
            <a:ext cx="3976688" cy="284163"/>
          </a:xfrm>
          <a:prstGeom prst="rect">
            <a:avLst/>
          </a:prstGeom>
          <a:noFill/>
          <a:ln w="9525">
            <a:noFill/>
            <a:miter lim="800000"/>
            <a:headEnd/>
            <a:tailEnd/>
          </a:ln>
          <a:effectLst/>
        </p:spPr>
        <p:txBody>
          <a:bodyPr wrap="none" lIns="83302" tIns="41652" rIns="83302" bIns="41652">
            <a:spAutoFit/>
          </a:bodyPr>
          <a:lstStyle/>
          <a:p>
            <a:pPr defTabSz="833180" eaLnBrk="0" fontAlgn="auto" hangingPunct="0">
              <a:spcBef>
                <a:spcPts val="0"/>
              </a:spcBef>
              <a:spcAft>
                <a:spcPts val="0"/>
              </a:spcAft>
              <a:defRPr/>
            </a:pPr>
            <a:r>
              <a:rPr lang="en-US" sz="1300" b="1" i="1" dirty="0">
                <a:solidFill>
                  <a:srgbClr val="7878CE"/>
                </a:solidFill>
                <a:latin typeface="+mn-lt"/>
                <a:cs typeface="+mn-cs"/>
              </a:rPr>
              <a:t>The AFIT of Today is the Air Force of Tomorrow.</a:t>
            </a:r>
          </a:p>
        </p:txBody>
      </p:sp>
      <p:sp>
        <p:nvSpPr>
          <p:cNvPr id="16" name="Slide Number Placeholder 15"/>
          <p:cNvSpPr>
            <a:spLocks noGrp="1"/>
          </p:cNvSpPr>
          <p:nvPr>
            <p:ph type="sldNum" sz="quarter" idx="4"/>
          </p:nvPr>
        </p:nvSpPr>
        <p:spPr>
          <a:xfrm>
            <a:off x="7010400" y="6492875"/>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defRPr/>
            </a:pPr>
            <a:fld id="{CDC0EFEE-7953-486B-B408-E9BCE7E6F828}"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664" r:id="rId1"/>
    <p:sldLayoutId id="2147483663" r:id="rId2"/>
    <p:sldLayoutId id="2147483665" r:id="rId3"/>
  </p:sldLayoutIdLst>
  <p:transition/>
  <p:hf hdr="0" ftr="0" dt="0"/>
  <p:txStyles>
    <p:titleStyle>
      <a:lvl1pPr algn="ctr" rtl="0" eaLnBrk="0" fontAlgn="base" hangingPunct="0">
        <a:spcBef>
          <a:spcPct val="0"/>
        </a:spcBef>
        <a:spcAft>
          <a:spcPct val="0"/>
        </a:spcAft>
        <a:defRPr sz="3600" b="1">
          <a:solidFill>
            <a:schemeClr val="folHlink"/>
          </a:solidFill>
          <a:latin typeface="+mj-lt"/>
          <a:ea typeface="+mj-ea"/>
          <a:cs typeface="+mj-cs"/>
        </a:defRPr>
      </a:lvl1pPr>
      <a:lvl2pPr algn="ctr" rtl="0" eaLnBrk="0" fontAlgn="base" hangingPunct="0">
        <a:spcBef>
          <a:spcPct val="0"/>
        </a:spcBef>
        <a:spcAft>
          <a:spcPct val="0"/>
        </a:spcAft>
        <a:defRPr sz="3600" b="1">
          <a:solidFill>
            <a:schemeClr val="folHlink"/>
          </a:solidFill>
          <a:latin typeface="Arial" charset="0"/>
        </a:defRPr>
      </a:lvl2pPr>
      <a:lvl3pPr algn="ctr" rtl="0" eaLnBrk="0" fontAlgn="base" hangingPunct="0">
        <a:spcBef>
          <a:spcPct val="0"/>
        </a:spcBef>
        <a:spcAft>
          <a:spcPct val="0"/>
        </a:spcAft>
        <a:defRPr sz="3600" b="1">
          <a:solidFill>
            <a:schemeClr val="folHlink"/>
          </a:solidFill>
          <a:latin typeface="Arial" charset="0"/>
        </a:defRPr>
      </a:lvl3pPr>
      <a:lvl4pPr algn="ctr" rtl="0" eaLnBrk="0" fontAlgn="base" hangingPunct="0">
        <a:spcBef>
          <a:spcPct val="0"/>
        </a:spcBef>
        <a:spcAft>
          <a:spcPct val="0"/>
        </a:spcAft>
        <a:defRPr sz="3600" b="1">
          <a:solidFill>
            <a:schemeClr val="folHlink"/>
          </a:solidFill>
          <a:latin typeface="Arial" charset="0"/>
        </a:defRPr>
      </a:lvl4pPr>
      <a:lvl5pPr algn="ctr" rtl="0" eaLnBrk="0" fontAlgn="base" hangingPunct="0">
        <a:spcBef>
          <a:spcPct val="0"/>
        </a:spcBef>
        <a:spcAft>
          <a:spcPct val="0"/>
        </a:spcAft>
        <a:defRPr sz="3600" b="1">
          <a:solidFill>
            <a:schemeClr val="folHlink"/>
          </a:solidFill>
          <a:latin typeface="Arial" charset="0"/>
        </a:defRPr>
      </a:lvl5pPr>
      <a:lvl6pPr marL="455272" algn="ctr" rtl="0" fontAlgn="base">
        <a:spcBef>
          <a:spcPct val="0"/>
        </a:spcBef>
        <a:spcAft>
          <a:spcPct val="0"/>
        </a:spcAft>
        <a:defRPr sz="3600" b="1">
          <a:solidFill>
            <a:schemeClr val="folHlink"/>
          </a:solidFill>
          <a:latin typeface="Arial" charset="0"/>
        </a:defRPr>
      </a:lvl6pPr>
      <a:lvl7pPr marL="910544" algn="ctr" rtl="0" fontAlgn="base">
        <a:spcBef>
          <a:spcPct val="0"/>
        </a:spcBef>
        <a:spcAft>
          <a:spcPct val="0"/>
        </a:spcAft>
        <a:defRPr sz="3600" b="1">
          <a:solidFill>
            <a:schemeClr val="folHlink"/>
          </a:solidFill>
          <a:latin typeface="Arial" charset="0"/>
        </a:defRPr>
      </a:lvl7pPr>
      <a:lvl8pPr marL="1365819" algn="ctr" rtl="0" fontAlgn="base">
        <a:spcBef>
          <a:spcPct val="0"/>
        </a:spcBef>
        <a:spcAft>
          <a:spcPct val="0"/>
        </a:spcAft>
        <a:defRPr sz="3600" b="1">
          <a:solidFill>
            <a:schemeClr val="folHlink"/>
          </a:solidFill>
          <a:latin typeface="Arial" charset="0"/>
        </a:defRPr>
      </a:lvl8pPr>
      <a:lvl9pPr marL="1821090" algn="ctr" rtl="0" fontAlgn="base">
        <a:spcBef>
          <a:spcPct val="0"/>
        </a:spcBef>
        <a:spcAft>
          <a:spcPct val="0"/>
        </a:spcAft>
        <a:defRPr sz="3600" b="1">
          <a:solidFill>
            <a:schemeClr val="folHlink"/>
          </a:solidFill>
          <a:latin typeface="Arial" charset="0"/>
        </a:defRPr>
      </a:lvl9pPr>
    </p:titleStyle>
    <p:bodyStyle>
      <a:lvl1pPr marL="331788" indent="-331788" algn="l" rtl="0" eaLnBrk="0" fontAlgn="base" hangingPunct="0">
        <a:spcBef>
          <a:spcPct val="20000"/>
        </a:spcBef>
        <a:spcAft>
          <a:spcPct val="0"/>
        </a:spcAft>
        <a:buChar char="•"/>
        <a:defRPr sz="2400">
          <a:solidFill>
            <a:schemeClr val="tx1"/>
          </a:solidFill>
          <a:latin typeface="+mn-lt"/>
          <a:ea typeface="+mn-ea"/>
          <a:cs typeface="+mn-cs"/>
        </a:defRPr>
      </a:lvl1pPr>
      <a:lvl2pPr marL="730250" indent="-274638" algn="l" rtl="0" eaLnBrk="0" fontAlgn="base" hangingPunct="0">
        <a:spcBef>
          <a:spcPct val="20000"/>
        </a:spcBef>
        <a:spcAft>
          <a:spcPct val="0"/>
        </a:spcAft>
        <a:buChar char="•"/>
        <a:defRPr sz="2200">
          <a:solidFill>
            <a:schemeClr val="tx1"/>
          </a:solidFill>
          <a:latin typeface="+mn-lt"/>
        </a:defRPr>
      </a:lvl2pPr>
      <a:lvl3pPr marL="1130300" indent="-217488" algn="l" rtl="0" eaLnBrk="0" fontAlgn="base" hangingPunct="0">
        <a:spcBef>
          <a:spcPct val="20000"/>
        </a:spcBef>
        <a:spcAft>
          <a:spcPct val="0"/>
        </a:spcAft>
        <a:buChar char="•"/>
        <a:defRPr>
          <a:solidFill>
            <a:schemeClr val="tx1"/>
          </a:solidFill>
          <a:latin typeface="+mn-lt"/>
        </a:defRPr>
      </a:lvl3pPr>
      <a:lvl4pPr marL="1585913" indent="-217488" algn="l" rtl="0" eaLnBrk="0" fontAlgn="base" hangingPunct="0">
        <a:spcBef>
          <a:spcPct val="20000"/>
        </a:spcBef>
        <a:spcAft>
          <a:spcPct val="0"/>
        </a:spcAft>
        <a:defRPr>
          <a:solidFill>
            <a:schemeClr val="tx1"/>
          </a:solidFill>
          <a:latin typeface="+mn-lt"/>
        </a:defRPr>
      </a:lvl4pPr>
      <a:lvl5pPr marL="2041525" indent="-217488" algn="l" rtl="0" eaLnBrk="0" fontAlgn="base" hangingPunct="0">
        <a:spcBef>
          <a:spcPct val="20000"/>
        </a:spcBef>
        <a:spcAft>
          <a:spcPct val="0"/>
        </a:spcAft>
        <a:buChar char="»"/>
        <a:defRPr>
          <a:solidFill>
            <a:schemeClr val="tx1"/>
          </a:solidFill>
          <a:latin typeface="+mn-lt"/>
        </a:defRPr>
      </a:lvl5pPr>
      <a:lvl6pPr marL="2503999" indent="-227637" algn="l" rtl="0" fontAlgn="base">
        <a:spcBef>
          <a:spcPct val="20000"/>
        </a:spcBef>
        <a:spcAft>
          <a:spcPct val="0"/>
        </a:spcAft>
        <a:buChar char="»"/>
        <a:defRPr>
          <a:solidFill>
            <a:schemeClr val="tx1"/>
          </a:solidFill>
          <a:latin typeface="+mn-lt"/>
        </a:defRPr>
      </a:lvl6pPr>
      <a:lvl7pPr marL="2959268" indent="-227637" algn="l" rtl="0" fontAlgn="base">
        <a:spcBef>
          <a:spcPct val="20000"/>
        </a:spcBef>
        <a:spcAft>
          <a:spcPct val="0"/>
        </a:spcAft>
        <a:buChar char="»"/>
        <a:defRPr>
          <a:solidFill>
            <a:schemeClr val="tx1"/>
          </a:solidFill>
          <a:latin typeface="+mn-lt"/>
        </a:defRPr>
      </a:lvl7pPr>
      <a:lvl8pPr marL="3414540" indent="-227637" algn="l" rtl="0" fontAlgn="base">
        <a:spcBef>
          <a:spcPct val="20000"/>
        </a:spcBef>
        <a:spcAft>
          <a:spcPct val="0"/>
        </a:spcAft>
        <a:buChar char="»"/>
        <a:defRPr>
          <a:solidFill>
            <a:schemeClr val="tx1"/>
          </a:solidFill>
          <a:latin typeface="+mn-lt"/>
        </a:defRPr>
      </a:lvl8pPr>
      <a:lvl9pPr marL="3869808" indent="-227637" algn="l" rtl="0" fontAlgn="base">
        <a:spcBef>
          <a:spcPct val="20000"/>
        </a:spcBef>
        <a:spcAft>
          <a:spcPct val="0"/>
        </a:spcAft>
        <a:buChar char="»"/>
        <a:defRPr>
          <a:solidFill>
            <a:schemeClr val="tx1"/>
          </a:solidFill>
          <a:latin typeface="+mn-lt"/>
        </a:defRPr>
      </a:lvl9pPr>
    </p:bodyStyle>
    <p:otherStyle>
      <a:defPPr>
        <a:defRPr lang="en-US"/>
      </a:defPPr>
      <a:lvl1pPr marL="0" algn="l" defTabSz="910544" rtl="0" eaLnBrk="1" latinLnBrk="0" hangingPunct="1">
        <a:defRPr sz="1800" kern="1200">
          <a:solidFill>
            <a:schemeClr val="tx1"/>
          </a:solidFill>
          <a:latin typeface="+mn-lt"/>
          <a:ea typeface="+mn-ea"/>
          <a:cs typeface="+mn-cs"/>
        </a:defRPr>
      </a:lvl1pPr>
      <a:lvl2pPr marL="455272" algn="l" defTabSz="910544" rtl="0" eaLnBrk="1" latinLnBrk="0" hangingPunct="1">
        <a:defRPr sz="1800" kern="1200">
          <a:solidFill>
            <a:schemeClr val="tx1"/>
          </a:solidFill>
          <a:latin typeface="+mn-lt"/>
          <a:ea typeface="+mn-ea"/>
          <a:cs typeface="+mn-cs"/>
        </a:defRPr>
      </a:lvl2pPr>
      <a:lvl3pPr marL="910544" algn="l" defTabSz="910544" rtl="0" eaLnBrk="1" latinLnBrk="0" hangingPunct="1">
        <a:defRPr sz="1800" kern="1200">
          <a:solidFill>
            <a:schemeClr val="tx1"/>
          </a:solidFill>
          <a:latin typeface="+mn-lt"/>
          <a:ea typeface="+mn-ea"/>
          <a:cs typeface="+mn-cs"/>
        </a:defRPr>
      </a:lvl3pPr>
      <a:lvl4pPr marL="1365819" algn="l" defTabSz="910544" rtl="0" eaLnBrk="1" latinLnBrk="0" hangingPunct="1">
        <a:defRPr sz="1800" kern="1200">
          <a:solidFill>
            <a:schemeClr val="tx1"/>
          </a:solidFill>
          <a:latin typeface="+mn-lt"/>
          <a:ea typeface="+mn-ea"/>
          <a:cs typeface="+mn-cs"/>
        </a:defRPr>
      </a:lvl4pPr>
      <a:lvl5pPr marL="1821090" algn="l" defTabSz="910544" rtl="0" eaLnBrk="1" latinLnBrk="0" hangingPunct="1">
        <a:defRPr sz="1800" kern="1200">
          <a:solidFill>
            <a:schemeClr val="tx1"/>
          </a:solidFill>
          <a:latin typeface="+mn-lt"/>
          <a:ea typeface="+mn-ea"/>
          <a:cs typeface="+mn-cs"/>
        </a:defRPr>
      </a:lvl5pPr>
      <a:lvl6pPr marL="2276357" algn="l" defTabSz="910544" rtl="0" eaLnBrk="1" latinLnBrk="0" hangingPunct="1">
        <a:defRPr sz="1800" kern="1200">
          <a:solidFill>
            <a:schemeClr val="tx1"/>
          </a:solidFill>
          <a:latin typeface="+mn-lt"/>
          <a:ea typeface="+mn-ea"/>
          <a:cs typeface="+mn-cs"/>
        </a:defRPr>
      </a:lvl6pPr>
      <a:lvl7pPr marL="2731633" algn="l" defTabSz="910544" rtl="0" eaLnBrk="1" latinLnBrk="0" hangingPunct="1">
        <a:defRPr sz="1800" kern="1200">
          <a:solidFill>
            <a:schemeClr val="tx1"/>
          </a:solidFill>
          <a:latin typeface="+mn-lt"/>
          <a:ea typeface="+mn-ea"/>
          <a:cs typeface="+mn-cs"/>
        </a:defRPr>
      </a:lvl7pPr>
      <a:lvl8pPr marL="3186905" algn="l" defTabSz="910544" rtl="0" eaLnBrk="1" latinLnBrk="0" hangingPunct="1">
        <a:defRPr sz="1800" kern="1200">
          <a:solidFill>
            <a:schemeClr val="tx1"/>
          </a:solidFill>
          <a:latin typeface="+mn-lt"/>
          <a:ea typeface="+mn-ea"/>
          <a:cs typeface="+mn-cs"/>
        </a:defRPr>
      </a:lvl8pPr>
      <a:lvl9pPr marL="3642180" algn="l" defTabSz="910544"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3.xml"/><Relationship Id="rId5" Type="http://schemas.openxmlformats.org/officeDocument/2006/relationships/image" Target="../media/image32.png"/><Relationship Id="rId4" Type="http://schemas.openxmlformats.org/officeDocument/2006/relationships/image" Target="../media/image31.png"/></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3.xml"/><Relationship Id="rId5" Type="http://schemas.openxmlformats.org/officeDocument/2006/relationships/image" Target="../media/image41.png"/><Relationship Id="rId4" Type="http://schemas.openxmlformats.org/officeDocument/2006/relationships/image" Target="../media/image40.png"/></Relationships>
</file>

<file path=ppt/slides/_rels/slide2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3.xml"/><Relationship Id="rId4" Type="http://schemas.openxmlformats.org/officeDocument/2006/relationships/image" Target="../media/image44.png"/></Relationships>
</file>

<file path=ppt/slides/_rels/slide2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3.xml"/><Relationship Id="rId4" Type="http://schemas.openxmlformats.org/officeDocument/2006/relationships/image" Target="../media/image53.png"/></Relationships>
</file>

<file path=ppt/slides/_rels/slide26.xml.rels><?xml version="1.0" encoding="UTF-8" standalone="yes"?>
<Relationships xmlns="http://schemas.openxmlformats.org/package/2006/relationships"><Relationship Id="rId8" Type="http://schemas.openxmlformats.org/officeDocument/2006/relationships/image" Target="../media/image57.png"/><Relationship Id="rId7"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3.xml"/><Relationship Id="rId6" Type="http://schemas.openxmlformats.org/officeDocument/2006/relationships/image" Target="../media/image54.png"/><Relationship Id="rId5" Type="http://schemas.openxmlformats.org/officeDocument/2006/relationships/image" Target="../media/image330.png"/></Relationships>
</file>

<file path=ppt/slides/_rels/slide2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36.png"/><Relationship Id="rId1" Type="http://schemas.openxmlformats.org/officeDocument/2006/relationships/slideLayout" Target="../slideLayouts/slideLayout3.xml"/><Relationship Id="rId4" Type="http://schemas.openxmlformats.org/officeDocument/2006/relationships/image" Target="../media/image61.png"/></Relationships>
</file>

<file path=ppt/slides/_rels/slide2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710.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8" Type="http://schemas.openxmlformats.org/officeDocument/2006/relationships/image" Target="../media/image640.png"/><Relationship Id="rId3" Type="http://schemas.openxmlformats.org/officeDocument/2006/relationships/image" Target="../media/image67.png"/><Relationship Id="rId7" Type="http://schemas.openxmlformats.org/officeDocument/2006/relationships/image" Target="../media/image71.png"/><Relationship Id="rId2" Type="http://schemas.openxmlformats.org/officeDocument/2006/relationships/image" Target="../media/image580.png"/><Relationship Id="rId1" Type="http://schemas.openxmlformats.org/officeDocument/2006/relationships/slideLayout" Target="../slideLayouts/slideLayout3.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s>
</file>

<file path=ppt/slides/_rels/slide36.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410.png"/><Relationship Id="rId1" Type="http://schemas.openxmlformats.org/officeDocument/2006/relationships/slideLayout" Target="../slideLayouts/slideLayout3.xml"/><Relationship Id="rId5" Type="http://schemas.openxmlformats.org/officeDocument/2006/relationships/image" Target="../media/image68.png"/><Relationship Id="rId4" Type="http://schemas.openxmlformats.org/officeDocument/2006/relationships/image" Target="../media/image71.png"/></Relationships>
</file>

<file path=ppt/slides/_rels/slide3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image" Target="../media/image75.png"/><Relationship Id="rId1" Type="http://schemas.openxmlformats.org/officeDocument/2006/relationships/slideLayout" Target="../slideLayouts/slideLayout3.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3.xml"/><Relationship Id="rId4" Type="http://schemas.openxmlformats.org/officeDocument/2006/relationships/image" Target="../media/image790.png"/></Relationships>
</file>

<file path=ppt/slides/_rels/slide42.xml.rels><?xml version="1.0" encoding="UTF-8" standalone="yes"?>
<Relationships xmlns="http://schemas.openxmlformats.org/package/2006/relationships"><Relationship Id="rId8" Type="http://schemas.openxmlformats.org/officeDocument/2006/relationships/image" Target="../media/image350.png"/><Relationship Id="rId3" Type="http://schemas.openxmlformats.org/officeDocument/2006/relationships/image" Target="../media/image81.png"/><Relationship Id="rId7" Type="http://schemas.openxmlformats.org/officeDocument/2006/relationships/image" Target="../media/image520.png"/><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 Id="rId9" Type="http://schemas.openxmlformats.org/officeDocument/2006/relationships/image" Target="../media/image530.png"/></Relationships>
</file>

<file path=ppt/slides/_rels/slide43.xml.rels><?xml version="1.0" encoding="UTF-8" standalone="yes"?>
<Relationships xmlns="http://schemas.openxmlformats.org/package/2006/relationships"><Relationship Id="rId3" Type="http://schemas.openxmlformats.org/officeDocument/2006/relationships/image" Target="../media/image85.PNG"/><Relationship Id="rId7" Type="http://schemas.openxmlformats.org/officeDocument/2006/relationships/image" Target="../media/image240.png"/><Relationship Id="rId2" Type="http://schemas.openxmlformats.org/officeDocument/2006/relationships/image" Target="../media/image190.png"/><Relationship Id="rId1" Type="http://schemas.openxmlformats.org/officeDocument/2006/relationships/slideLayout" Target="../slideLayouts/slideLayout3.xml"/><Relationship Id="rId6" Type="http://schemas.openxmlformats.org/officeDocument/2006/relationships/image" Target="../media/image86.png"/><Relationship Id="rId5" Type="http://schemas.openxmlformats.org/officeDocument/2006/relationships/image" Target="../media/image220.png"/><Relationship Id="rId4" Type="http://schemas.openxmlformats.org/officeDocument/2006/relationships/image" Target="../media/image210.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93.png"/><Relationship Id="rId1" Type="http://schemas.openxmlformats.org/officeDocument/2006/relationships/slideLayout" Target="../slideLayouts/slideLayout3.xml"/><Relationship Id="rId4" Type="http://schemas.openxmlformats.org/officeDocument/2006/relationships/image" Target="../media/image94.png"/></Relationships>
</file>

<file path=ppt/slides/_rels/slide52.xml.rels><?xml version="1.0" encoding="UTF-8" standalone="yes"?>
<Relationships xmlns="http://schemas.openxmlformats.org/package/2006/relationships"><Relationship Id="rId3" Type="http://schemas.openxmlformats.org/officeDocument/2006/relationships/image" Target="../media/image96.emf"/><Relationship Id="rId2" Type="http://schemas.openxmlformats.org/officeDocument/2006/relationships/image" Target="../media/image95.emf"/><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41.png"/><Relationship Id="rId1" Type="http://schemas.openxmlformats.org/officeDocument/2006/relationships/slideLayout" Target="../slideLayouts/slideLayout3.xml"/><Relationship Id="rId4" Type="http://schemas.openxmlformats.org/officeDocument/2006/relationships/image" Target="../media/image98.png"/></Relationships>
</file>

<file path=ppt/slides/_rels/slide54.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3.xml"/><Relationship Id="rId4" Type="http://schemas.openxmlformats.org/officeDocument/2006/relationships/image" Target="../media/image101.png"/></Relationships>
</file>

<file path=ppt/slides/_rels/slide5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image" Target="../media/image280.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3.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emf"/></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3.xml"/><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Rectangle 8"/>
          <p:cNvSpPr>
            <a:spLocks noChangeArrowheads="1"/>
          </p:cNvSpPr>
          <p:nvPr/>
        </p:nvSpPr>
        <p:spPr bwMode="auto">
          <a:xfrm>
            <a:off x="3602037" y="1905000"/>
            <a:ext cx="5486400" cy="1752600"/>
          </a:xfrm>
          <a:prstGeom prst="rect">
            <a:avLst/>
          </a:prstGeom>
          <a:noFill/>
          <a:ln w="9525">
            <a:noFill/>
            <a:miter lim="800000"/>
            <a:headEnd/>
            <a:tailEnd/>
          </a:ln>
        </p:spPr>
        <p:txBody>
          <a:bodyPr lIns="91271" tIns="45636" rIns="91271" bIns="45636" anchor="ctr"/>
          <a:lstStyle/>
          <a:p>
            <a:pPr algn="ctr"/>
            <a:r>
              <a:rPr lang="en-US" sz="3200" dirty="0"/>
              <a:t>NUCLEAR DATA COVARIANCE ANALYSIS OF AN ENERGY TUNING ASSEMBLY FOR SIMULATING NUCLEAR WEAPON ENVIRONMENTS</a:t>
            </a:r>
            <a:endParaRPr lang="en-US" sz="3000" dirty="0">
              <a:solidFill>
                <a:srgbClr val="000066"/>
              </a:solidFill>
            </a:endParaRPr>
          </a:p>
        </p:txBody>
      </p:sp>
      <p:sp>
        <p:nvSpPr>
          <p:cNvPr id="7170" name="Text Box 9"/>
          <p:cNvSpPr txBox="1">
            <a:spLocks noChangeArrowheads="1"/>
          </p:cNvSpPr>
          <p:nvPr/>
        </p:nvSpPr>
        <p:spPr bwMode="auto">
          <a:xfrm>
            <a:off x="4038600" y="3962400"/>
            <a:ext cx="4613275" cy="1981200"/>
          </a:xfrm>
          <a:prstGeom prst="rect">
            <a:avLst/>
          </a:prstGeom>
          <a:noFill/>
          <a:ln w="12700">
            <a:noFill/>
            <a:miter lim="800000"/>
            <a:headEnd/>
            <a:tailEnd/>
          </a:ln>
        </p:spPr>
        <p:txBody>
          <a:bodyPr lIns="91271" tIns="45636" rIns="91271" bIns="45636" anchor="ctr"/>
          <a:lstStyle/>
          <a:p>
            <a:pPr algn="ctr" eaLnBrk="0" hangingPunct="0">
              <a:spcBef>
                <a:spcPct val="20000"/>
              </a:spcBef>
            </a:pPr>
            <a:r>
              <a:rPr lang="en-US" dirty="0" err="1">
                <a:solidFill>
                  <a:srgbClr val="000066"/>
                </a:solidFill>
                <a:latin typeface="Times New Roman" pitchFamily="18" charset="0"/>
                <a:cs typeface="Times New Roman" pitchFamily="18" charset="0"/>
              </a:rPr>
              <a:t>Capt</a:t>
            </a:r>
            <a:r>
              <a:rPr lang="en-US" dirty="0">
                <a:solidFill>
                  <a:srgbClr val="000066"/>
                </a:solidFill>
                <a:latin typeface="Times New Roman" pitchFamily="18" charset="0"/>
                <a:cs typeface="Times New Roman" pitchFamily="18" charset="0"/>
              </a:rPr>
              <a:t> Nick Quartemont</a:t>
            </a:r>
          </a:p>
          <a:p>
            <a:pPr algn="ctr" eaLnBrk="0" hangingPunct="0">
              <a:spcBef>
                <a:spcPct val="20000"/>
              </a:spcBef>
            </a:pPr>
            <a:r>
              <a:rPr lang="en-US" dirty="0">
                <a:solidFill>
                  <a:srgbClr val="000066"/>
                </a:solidFill>
                <a:latin typeface="Times New Roman" pitchFamily="18" charset="0"/>
                <a:cs typeface="Times New Roman" pitchFamily="18" charset="0"/>
              </a:rPr>
              <a:t>MS Nuclear Engineering 19M</a:t>
            </a:r>
          </a:p>
          <a:p>
            <a:pPr algn="ctr" eaLnBrk="0" hangingPunct="0">
              <a:spcBef>
                <a:spcPct val="20000"/>
              </a:spcBef>
            </a:pPr>
            <a:r>
              <a:rPr lang="en-US" sz="1600" i="1" dirty="0">
                <a:solidFill>
                  <a:srgbClr val="000066"/>
                </a:solidFill>
                <a:latin typeface="Times New Roman" pitchFamily="18" charset="0"/>
                <a:cs typeface="Times New Roman" pitchFamily="18" charset="0"/>
              </a:rPr>
              <a:t>Air Force Institute of Technology</a:t>
            </a:r>
          </a:p>
          <a:p>
            <a:pPr algn="ctr" eaLnBrk="0" hangingPunct="0">
              <a:spcBef>
                <a:spcPct val="20000"/>
              </a:spcBef>
            </a:pPr>
            <a:r>
              <a:rPr lang="en-US" dirty="0">
                <a:solidFill>
                  <a:srgbClr val="000066"/>
                </a:solidFill>
                <a:latin typeface="Times New Roman" pitchFamily="18" charset="0"/>
                <a:cs typeface="Times New Roman" pitchFamily="18" charset="0"/>
              </a:rPr>
              <a:t>31 January 2019</a:t>
            </a:r>
            <a:endParaRPr lang="en-US" sz="1600" dirty="0">
              <a:solidFill>
                <a:srgbClr val="002060"/>
              </a:solidFill>
              <a:latin typeface="Times New Roman" pitchFamily="18" charset="0"/>
              <a:cs typeface="Times New Roman" pitchFamily="18" charset="0"/>
            </a:endParaRP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C458C-5E2F-423F-899A-B46D1C8FF6C5}"/>
              </a:ext>
            </a:extLst>
          </p:cNvPr>
          <p:cNvSpPr>
            <a:spLocks noGrp="1"/>
          </p:cNvSpPr>
          <p:nvPr>
            <p:ph type="title"/>
          </p:nvPr>
        </p:nvSpPr>
        <p:spPr/>
        <p:txBody>
          <a:bodyPr/>
          <a:lstStyle/>
          <a:p>
            <a:r>
              <a:rPr lang="en-US" sz="3000" dirty="0"/>
              <a:t>ETA Design Overview </a:t>
            </a:r>
          </a:p>
        </p:txBody>
      </p:sp>
      <p:sp>
        <p:nvSpPr>
          <p:cNvPr id="4" name="Slide Number Placeholder 3">
            <a:extLst>
              <a:ext uri="{FF2B5EF4-FFF2-40B4-BE49-F238E27FC236}">
                <a16:creationId xmlns:a16="http://schemas.microsoft.com/office/drawing/2014/main" id="{DE0D2CA4-D3A5-49B7-88E6-BAD1529F8384}"/>
              </a:ext>
            </a:extLst>
          </p:cNvPr>
          <p:cNvSpPr>
            <a:spLocks noGrp="1"/>
          </p:cNvSpPr>
          <p:nvPr>
            <p:ph type="sldNum" sz="quarter" idx="10"/>
          </p:nvPr>
        </p:nvSpPr>
        <p:spPr/>
        <p:txBody>
          <a:bodyPr/>
          <a:lstStyle/>
          <a:p>
            <a:pPr>
              <a:defRPr/>
            </a:pPr>
            <a:fld id="{19845459-3F1B-4F43-8FC0-35ADCE8623CC}" type="slidenum">
              <a:rPr lang="en-US" smtClean="0"/>
              <a:pPr>
                <a:defRPr/>
              </a:pPr>
              <a:t>10</a:t>
            </a:fld>
            <a:endParaRPr lang="en-US"/>
          </a:p>
        </p:txBody>
      </p:sp>
      <p:sp>
        <p:nvSpPr>
          <p:cNvPr id="5" name="Content Placeholder 4">
            <a:extLst>
              <a:ext uri="{FF2B5EF4-FFF2-40B4-BE49-F238E27FC236}">
                <a16:creationId xmlns:a16="http://schemas.microsoft.com/office/drawing/2014/main" id="{EA1167FF-4660-4E35-8794-0EEB2BE0E332}"/>
              </a:ext>
            </a:extLst>
          </p:cNvPr>
          <p:cNvSpPr>
            <a:spLocks noGrp="1"/>
          </p:cNvSpPr>
          <p:nvPr>
            <p:ph idx="1"/>
          </p:nvPr>
        </p:nvSpPr>
        <p:spPr/>
        <p:txBody>
          <a:bodyPr/>
          <a:lstStyle/>
          <a:p>
            <a:endParaRPr lang="en-US"/>
          </a:p>
        </p:txBody>
      </p:sp>
      <p:pic>
        <p:nvPicPr>
          <p:cNvPr id="7" name="Content Placeholder 27">
            <a:extLst>
              <a:ext uri="{FF2B5EF4-FFF2-40B4-BE49-F238E27FC236}">
                <a16:creationId xmlns:a16="http://schemas.microsoft.com/office/drawing/2014/main" id="{0E066D97-ABA5-48A7-97F6-AF6D92E2E49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48200" y="1219200"/>
            <a:ext cx="4409950" cy="3048000"/>
          </a:xfrm>
          <a:prstGeom prst="rect">
            <a:avLst/>
          </a:prstGeom>
        </p:spPr>
      </p:pic>
      <p:pic>
        <p:nvPicPr>
          <p:cNvPr id="8" name="Picture 7">
            <a:extLst>
              <a:ext uri="{FF2B5EF4-FFF2-40B4-BE49-F238E27FC236}">
                <a16:creationId xmlns:a16="http://schemas.microsoft.com/office/drawing/2014/main" id="{67AB702F-E3FD-4E0E-ABF7-82FADFAAB76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244244"/>
            <a:ext cx="4592782" cy="3268737"/>
          </a:xfrm>
          <a:prstGeom prst="rect">
            <a:avLst/>
          </a:prstGeom>
        </p:spPr>
      </p:pic>
      <p:sp>
        <p:nvSpPr>
          <p:cNvPr id="9" name="TextBox 8">
            <a:extLst>
              <a:ext uri="{FF2B5EF4-FFF2-40B4-BE49-F238E27FC236}">
                <a16:creationId xmlns:a16="http://schemas.microsoft.com/office/drawing/2014/main" id="{8DF24048-3C2D-4F0D-BF58-5C1A4790D145}"/>
              </a:ext>
            </a:extLst>
          </p:cNvPr>
          <p:cNvSpPr txBox="1"/>
          <p:nvPr/>
        </p:nvSpPr>
        <p:spPr>
          <a:xfrm>
            <a:off x="359354" y="5176464"/>
            <a:ext cx="3160958" cy="1021556"/>
          </a:xfrm>
          <a:prstGeom prst="round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b="1" dirty="0"/>
              <a:t>Foil Pack Contains </a:t>
            </a:r>
          </a:p>
          <a:p>
            <a:pPr marL="285750" indent="-285750">
              <a:buFontTx/>
              <a:buChar char="-"/>
            </a:pPr>
            <a:r>
              <a:rPr lang="en-US" b="1" dirty="0"/>
              <a:t>HEU </a:t>
            </a:r>
          </a:p>
          <a:p>
            <a:pPr marL="285750" indent="-285750">
              <a:buFontTx/>
              <a:buChar char="-"/>
            </a:pPr>
            <a:r>
              <a:rPr lang="en-US" b="1" dirty="0"/>
              <a:t>Au, </a:t>
            </a:r>
            <a:r>
              <a:rPr lang="en-US" b="1" dirty="0" err="1"/>
              <a:t>Zr</a:t>
            </a:r>
            <a:r>
              <a:rPr lang="en-US" b="1" dirty="0"/>
              <a:t>, Ni, Al, In, W, Mn</a:t>
            </a:r>
          </a:p>
        </p:txBody>
      </p:sp>
      <p:sp>
        <p:nvSpPr>
          <p:cNvPr id="10" name="TextBox 9">
            <a:extLst>
              <a:ext uri="{FF2B5EF4-FFF2-40B4-BE49-F238E27FC236}">
                <a16:creationId xmlns:a16="http://schemas.microsoft.com/office/drawing/2014/main" id="{CBE1BB4F-6720-4CAD-821D-D54B8774C305}"/>
              </a:ext>
            </a:extLst>
          </p:cNvPr>
          <p:cNvSpPr txBox="1"/>
          <p:nvPr/>
        </p:nvSpPr>
        <p:spPr>
          <a:xfrm>
            <a:off x="5640427" y="5463778"/>
            <a:ext cx="1414525" cy="715089"/>
          </a:xfrm>
          <a:prstGeom prst="round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b="1" dirty="0"/>
              <a:t>NIF SOURCE </a:t>
            </a:r>
          </a:p>
        </p:txBody>
      </p:sp>
      <p:cxnSp>
        <p:nvCxnSpPr>
          <p:cNvPr id="11" name="Straight Connector 10">
            <a:extLst>
              <a:ext uri="{FF2B5EF4-FFF2-40B4-BE49-F238E27FC236}">
                <a16:creationId xmlns:a16="http://schemas.microsoft.com/office/drawing/2014/main" id="{2D9A771C-20B8-431C-9FE9-893B2B0059E3}"/>
              </a:ext>
            </a:extLst>
          </p:cNvPr>
          <p:cNvCxnSpPr>
            <a:cxnSpLocks/>
          </p:cNvCxnSpPr>
          <p:nvPr/>
        </p:nvCxnSpPr>
        <p:spPr bwMode="auto">
          <a:xfrm flipH="1">
            <a:off x="6347690" y="4155936"/>
            <a:ext cx="8716" cy="1311731"/>
          </a:xfrm>
          <a:prstGeom prst="line">
            <a:avLst/>
          </a:prstGeom>
          <a:ln>
            <a:headEnd type="none" w="med" len="med"/>
            <a:tailEnd type="none" w="med" len="med"/>
          </a:ln>
        </p:spPr>
        <p:style>
          <a:lnRef idx="3">
            <a:schemeClr val="dk1"/>
          </a:lnRef>
          <a:fillRef idx="0">
            <a:schemeClr val="dk1"/>
          </a:fillRef>
          <a:effectRef idx="2">
            <a:schemeClr val="dk1"/>
          </a:effectRef>
          <a:fontRef idx="minor">
            <a:schemeClr val="tx1"/>
          </a:fontRef>
        </p:style>
      </p:cxnSp>
      <p:sp>
        <p:nvSpPr>
          <p:cNvPr id="12" name="TextBox 11">
            <a:extLst>
              <a:ext uri="{FF2B5EF4-FFF2-40B4-BE49-F238E27FC236}">
                <a16:creationId xmlns:a16="http://schemas.microsoft.com/office/drawing/2014/main" id="{6B661B69-91F3-4EA1-88FA-91DD926D2CAE}"/>
              </a:ext>
            </a:extLst>
          </p:cNvPr>
          <p:cNvSpPr txBox="1"/>
          <p:nvPr/>
        </p:nvSpPr>
        <p:spPr>
          <a:xfrm>
            <a:off x="6359120" y="4600177"/>
            <a:ext cx="1981199" cy="369332"/>
          </a:xfrm>
          <a:prstGeom prst="rect">
            <a:avLst/>
          </a:prstGeom>
          <a:noFill/>
        </p:spPr>
        <p:txBody>
          <a:bodyPr wrap="square" rtlCol="0">
            <a:spAutoFit/>
          </a:bodyPr>
          <a:lstStyle/>
          <a:p>
            <a:r>
              <a:rPr lang="en-US" dirty="0"/>
              <a:t>15 cm </a:t>
            </a:r>
          </a:p>
        </p:txBody>
      </p:sp>
      <p:cxnSp>
        <p:nvCxnSpPr>
          <p:cNvPr id="13" name="Straight Connector 12">
            <a:extLst>
              <a:ext uri="{FF2B5EF4-FFF2-40B4-BE49-F238E27FC236}">
                <a16:creationId xmlns:a16="http://schemas.microsoft.com/office/drawing/2014/main" id="{8B0E1DC9-1402-4DD1-9D56-7C93CB536042}"/>
              </a:ext>
            </a:extLst>
          </p:cNvPr>
          <p:cNvCxnSpPr>
            <a:cxnSpLocks/>
          </p:cNvCxnSpPr>
          <p:nvPr/>
        </p:nvCxnSpPr>
        <p:spPr bwMode="auto">
          <a:xfrm>
            <a:off x="6349551" y="4158833"/>
            <a:ext cx="155114" cy="152281"/>
          </a:xfrm>
          <a:prstGeom prst="line">
            <a:avLst/>
          </a:prstGeom>
          <a:ln>
            <a:headEnd type="none" w="med" len="med"/>
            <a:tailEnd type="none" w="med" len="med"/>
          </a:ln>
        </p:spPr>
        <p:style>
          <a:lnRef idx="3">
            <a:schemeClr val="dk1"/>
          </a:lnRef>
          <a:fillRef idx="0">
            <a:schemeClr val="dk1"/>
          </a:fillRef>
          <a:effectRef idx="2">
            <a:schemeClr val="dk1"/>
          </a:effectRef>
          <a:fontRef idx="minor">
            <a:schemeClr val="tx1"/>
          </a:fontRef>
        </p:style>
      </p:cxnSp>
      <p:cxnSp>
        <p:nvCxnSpPr>
          <p:cNvPr id="14" name="Straight Connector 13">
            <a:extLst>
              <a:ext uri="{FF2B5EF4-FFF2-40B4-BE49-F238E27FC236}">
                <a16:creationId xmlns:a16="http://schemas.microsoft.com/office/drawing/2014/main" id="{9CE11A88-5291-4B10-8619-DCF67D6D3B4E}"/>
              </a:ext>
            </a:extLst>
          </p:cNvPr>
          <p:cNvCxnSpPr>
            <a:cxnSpLocks/>
          </p:cNvCxnSpPr>
          <p:nvPr/>
        </p:nvCxnSpPr>
        <p:spPr bwMode="auto">
          <a:xfrm flipH="1">
            <a:off x="6202362" y="4158833"/>
            <a:ext cx="149686" cy="152281"/>
          </a:xfrm>
          <a:prstGeom prst="line">
            <a:avLst/>
          </a:prstGeom>
          <a:ln>
            <a:headEnd type="none" w="med" len="med"/>
            <a:tailEnd type="none" w="med" len="med"/>
          </a:ln>
        </p:spPr>
        <p:style>
          <a:lnRef idx="3">
            <a:schemeClr val="dk1"/>
          </a:lnRef>
          <a:fillRef idx="0">
            <a:schemeClr val="dk1"/>
          </a:fillRef>
          <a:effectRef idx="2">
            <a:schemeClr val="dk1"/>
          </a:effectRef>
          <a:fontRef idx="minor">
            <a:schemeClr val="tx1"/>
          </a:fontRef>
        </p:style>
      </p:cxnSp>
      <p:cxnSp>
        <p:nvCxnSpPr>
          <p:cNvPr id="15" name="Straight Connector 14">
            <a:extLst>
              <a:ext uri="{FF2B5EF4-FFF2-40B4-BE49-F238E27FC236}">
                <a16:creationId xmlns:a16="http://schemas.microsoft.com/office/drawing/2014/main" id="{632A73B0-8A67-4DF6-B49D-BBB6E76F2128}"/>
              </a:ext>
            </a:extLst>
          </p:cNvPr>
          <p:cNvCxnSpPr>
            <a:cxnSpLocks/>
          </p:cNvCxnSpPr>
          <p:nvPr/>
        </p:nvCxnSpPr>
        <p:spPr bwMode="auto">
          <a:xfrm>
            <a:off x="6201292" y="5311497"/>
            <a:ext cx="155114" cy="152281"/>
          </a:xfrm>
          <a:prstGeom prst="line">
            <a:avLst/>
          </a:prstGeom>
          <a:ln>
            <a:headEnd type="none" w="med" len="med"/>
            <a:tailEnd type="none" w="med" len="med"/>
          </a:ln>
        </p:spPr>
        <p:style>
          <a:lnRef idx="3">
            <a:schemeClr val="dk1"/>
          </a:lnRef>
          <a:fillRef idx="0">
            <a:schemeClr val="dk1"/>
          </a:fillRef>
          <a:effectRef idx="2">
            <a:schemeClr val="dk1"/>
          </a:effectRef>
          <a:fontRef idx="minor">
            <a:schemeClr val="tx1"/>
          </a:fontRef>
        </p:style>
      </p:cxnSp>
      <p:cxnSp>
        <p:nvCxnSpPr>
          <p:cNvPr id="16" name="Straight Connector 15">
            <a:extLst>
              <a:ext uri="{FF2B5EF4-FFF2-40B4-BE49-F238E27FC236}">
                <a16:creationId xmlns:a16="http://schemas.microsoft.com/office/drawing/2014/main" id="{637CCFC4-2248-4F23-9445-63E7C20938E4}"/>
              </a:ext>
            </a:extLst>
          </p:cNvPr>
          <p:cNvCxnSpPr>
            <a:cxnSpLocks/>
          </p:cNvCxnSpPr>
          <p:nvPr/>
        </p:nvCxnSpPr>
        <p:spPr bwMode="auto">
          <a:xfrm flipH="1">
            <a:off x="6344976" y="5307608"/>
            <a:ext cx="149686" cy="152281"/>
          </a:xfrm>
          <a:prstGeom prst="line">
            <a:avLst/>
          </a:prstGeom>
          <a:ln>
            <a:headEnd type="none" w="med" len="med"/>
            <a:tailEnd type="none" w="med" len="med"/>
          </a:ln>
        </p:spPr>
        <p:style>
          <a:lnRef idx="3">
            <a:schemeClr val="dk1"/>
          </a:lnRef>
          <a:fillRef idx="0">
            <a:schemeClr val="dk1"/>
          </a:fillRef>
          <a:effectRef idx="2">
            <a:schemeClr val="dk1"/>
          </a:effectRef>
          <a:fontRef idx="minor">
            <a:schemeClr val="tx1"/>
          </a:fontRef>
        </p:style>
      </p:cxnSp>
      <p:cxnSp>
        <p:nvCxnSpPr>
          <p:cNvPr id="17" name="Straight Connector 16">
            <a:extLst>
              <a:ext uri="{FF2B5EF4-FFF2-40B4-BE49-F238E27FC236}">
                <a16:creationId xmlns:a16="http://schemas.microsoft.com/office/drawing/2014/main" id="{DB8346B4-97B1-498E-86D2-9F9A66F42EA8}"/>
              </a:ext>
            </a:extLst>
          </p:cNvPr>
          <p:cNvCxnSpPr>
            <a:cxnSpLocks/>
          </p:cNvCxnSpPr>
          <p:nvPr/>
        </p:nvCxnSpPr>
        <p:spPr bwMode="auto">
          <a:xfrm flipH="1" flipV="1">
            <a:off x="6196094" y="4152047"/>
            <a:ext cx="329376" cy="1300"/>
          </a:xfrm>
          <a:prstGeom prst="line">
            <a:avLst/>
          </a:prstGeom>
          <a:ln>
            <a:headEnd type="none" w="med" len="med"/>
            <a:tailEnd type="none" w="med" len="med"/>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1662282"/>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C840B-BEA6-4866-A326-9075BB644D07}"/>
              </a:ext>
            </a:extLst>
          </p:cNvPr>
          <p:cNvSpPr>
            <a:spLocks noGrp="1"/>
          </p:cNvSpPr>
          <p:nvPr>
            <p:ph type="title"/>
          </p:nvPr>
        </p:nvSpPr>
        <p:spPr/>
        <p:txBody>
          <a:bodyPr/>
          <a:lstStyle/>
          <a:p>
            <a:r>
              <a:rPr lang="en-US" dirty="0"/>
              <a:t>Experimental Overview and Full NIF Model </a:t>
            </a:r>
          </a:p>
        </p:txBody>
      </p:sp>
      <p:sp>
        <p:nvSpPr>
          <p:cNvPr id="4" name="Slide Number Placeholder 3">
            <a:extLst>
              <a:ext uri="{FF2B5EF4-FFF2-40B4-BE49-F238E27FC236}">
                <a16:creationId xmlns:a16="http://schemas.microsoft.com/office/drawing/2014/main" id="{A7DA6850-A1D5-40D7-94B7-C15C7093C77E}"/>
              </a:ext>
            </a:extLst>
          </p:cNvPr>
          <p:cNvSpPr>
            <a:spLocks noGrp="1"/>
          </p:cNvSpPr>
          <p:nvPr>
            <p:ph type="sldNum" sz="quarter" idx="10"/>
          </p:nvPr>
        </p:nvSpPr>
        <p:spPr/>
        <p:txBody>
          <a:bodyPr/>
          <a:lstStyle/>
          <a:p>
            <a:pPr>
              <a:defRPr/>
            </a:pPr>
            <a:fld id="{19845459-3F1B-4F43-8FC0-35ADCE8623CC}" type="slidenum">
              <a:rPr lang="en-US" smtClean="0"/>
              <a:pPr>
                <a:defRPr/>
              </a:pPr>
              <a:t>11</a:t>
            </a:fld>
            <a:endParaRPr lang="en-US"/>
          </a:p>
        </p:txBody>
      </p:sp>
      <p:pic>
        <p:nvPicPr>
          <p:cNvPr id="10" name="Content Placeholder 9">
            <a:extLst>
              <a:ext uri="{FF2B5EF4-FFF2-40B4-BE49-F238E27FC236}">
                <a16:creationId xmlns:a16="http://schemas.microsoft.com/office/drawing/2014/main" id="{BB443E53-2DC1-4098-9739-B8DEF232376B}"/>
              </a:ext>
            </a:extLst>
          </p:cNvPr>
          <p:cNvPicPr>
            <a:picLocks noGrp="1" noChangeAspect="1"/>
          </p:cNvPicPr>
          <p:nvPr>
            <p:ph idx="1"/>
          </p:nvPr>
        </p:nvPicPr>
        <p:blipFill>
          <a:blip r:embed="rId3"/>
          <a:stretch>
            <a:fillRect/>
          </a:stretch>
        </p:blipFill>
        <p:spPr>
          <a:xfrm>
            <a:off x="200875" y="2041268"/>
            <a:ext cx="8273733" cy="3988058"/>
          </a:xfrm>
          <a:prstGeom prst="rect">
            <a:avLst/>
          </a:prstGeom>
        </p:spPr>
      </p:pic>
      <p:sp>
        <p:nvSpPr>
          <p:cNvPr id="12" name="TextBox 11">
            <a:extLst>
              <a:ext uri="{FF2B5EF4-FFF2-40B4-BE49-F238E27FC236}">
                <a16:creationId xmlns:a16="http://schemas.microsoft.com/office/drawing/2014/main" id="{AE026AEA-B991-48D1-B189-B413287A4FFB}"/>
              </a:ext>
            </a:extLst>
          </p:cNvPr>
          <p:cNvSpPr txBox="1"/>
          <p:nvPr/>
        </p:nvSpPr>
        <p:spPr>
          <a:xfrm>
            <a:off x="415118" y="5924034"/>
            <a:ext cx="8514144" cy="369332"/>
          </a:xfrm>
          <a:prstGeom prst="rect">
            <a:avLst/>
          </a:prstGeom>
          <a:noFill/>
        </p:spPr>
        <p:txBody>
          <a:bodyPr wrap="square" rtlCol="0">
            <a:spAutoFit/>
          </a:bodyPr>
          <a:lstStyle/>
          <a:p>
            <a:r>
              <a:rPr lang="en-US" dirty="0"/>
              <a:t>    NIF Neutron Source with Mounted ETA            Incident Laser Exclusion Zone </a:t>
            </a:r>
          </a:p>
        </p:txBody>
      </p:sp>
      <p:sp>
        <p:nvSpPr>
          <p:cNvPr id="13" name="TextBox 12">
            <a:extLst>
              <a:ext uri="{FF2B5EF4-FFF2-40B4-BE49-F238E27FC236}">
                <a16:creationId xmlns:a16="http://schemas.microsoft.com/office/drawing/2014/main" id="{49E2A031-AAE4-43AF-A326-28A1C4AB06D5}"/>
              </a:ext>
            </a:extLst>
          </p:cNvPr>
          <p:cNvSpPr txBox="1"/>
          <p:nvPr/>
        </p:nvSpPr>
        <p:spPr>
          <a:xfrm>
            <a:off x="0" y="1195428"/>
            <a:ext cx="8915400" cy="923330"/>
          </a:xfrm>
          <a:prstGeom prst="rect">
            <a:avLst/>
          </a:prstGeom>
          <a:noFill/>
        </p:spPr>
        <p:txBody>
          <a:bodyPr wrap="square" rtlCol="0">
            <a:spAutoFit/>
          </a:bodyPr>
          <a:lstStyle/>
          <a:p>
            <a:pPr marL="285750" indent="-285750">
              <a:buFont typeface="Arial" panose="020B0604020202020204" pitchFamily="34" charset="0"/>
              <a:buChar char="•"/>
            </a:pPr>
            <a:r>
              <a:rPr lang="en-US" dirty="0"/>
              <a:t>Modeled Polar Drive Exploding Pusher (PDXP) Deuterium-Tritium neutron source </a:t>
            </a:r>
          </a:p>
          <a:p>
            <a:pPr marL="285750" indent="-285750">
              <a:buFont typeface="Arial" panose="020B0604020202020204" pitchFamily="34" charset="0"/>
              <a:buChar char="•"/>
            </a:pPr>
            <a:r>
              <a:rPr lang="en-US" dirty="0"/>
              <a:t>3.7 x 10</a:t>
            </a:r>
            <a:r>
              <a:rPr lang="en-US" baseline="30000" dirty="0"/>
              <a:t>15</a:t>
            </a:r>
            <a:r>
              <a:rPr lang="en-US" dirty="0"/>
              <a:t> 14 MeV neutron yield</a:t>
            </a:r>
          </a:p>
          <a:p>
            <a:pPr marL="285750" indent="-285750">
              <a:buFont typeface="Arial" panose="020B0604020202020204" pitchFamily="34" charset="0"/>
              <a:buChar char="•"/>
            </a:pPr>
            <a:r>
              <a:rPr lang="en-US" dirty="0"/>
              <a:t>Minimal downscatter compared indirect drive methods utilizing a </a:t>
            </a:r>
            <a:r>
              <a:rPr lang="en-US" dirty="0" err="1"/>
              <a:t>hohlraum</a:t>
            </a:r>
            <a:r>
              <a:rPr lang="en-US" dirty="0"/>
              <a:t> </a:t>
            </a:r>
          </a:p>
        </p:txBody>
      </p:sp>
    </p:spTree>
    <p:extLst>
      <p:ext uri="{BB962C8B-B14F-4D97-AF65-F5344CB8AC3E}">
        <p14:creationId xmlns:p14="http://schemas.microsoft.com/office/powerpoint/2010/main" val="4142615718"/>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000" dirty="0"/>
              <a:t>Modeled NIF Neutron Source Term</a:t>
            </a:r>
          </a:p>
        </p:txBody>
      </p:sp>
      <p:sp>
        <p:nvSpPr>
          <p:cNvPr id="3" name="Content Placeholder 2"/>
          <p:cNvSpPr>
            <a:spLocks noGrp="1"/>
          </p:cNvSpPr>
          <p:nvPr>
            <p:ph idx="1"/>
          </p:nvPr>
        </p:nvSpPr>
        <p:spPr>
          <a:xfrm>
            <a:off x="0" y="1143001"/>
            <a:ext cx="9067800" cy="609600"/>
          </a:xfrm>
        </p:spPr>
        <p:txBody>
          <a:bodyPr/>
          <a:lstStyle/>
          <a:p>
            <a:pPr>
              <a:spcBef>
                <a:spcPts val="0"/>
              </a:spcBef>
              <a:spcAft>
                <a:spcPts val="600"/>
              </a:spcAft>
            </a:pPr>
            <a:r>
              <a:rPr lang="en-US" dirty="0"/>
              <a:t>Surface Source Read file from LLNL</a:t>
            </a:r>
          </a:p>
          <a:p>
            <a:pPr>
              <a:spcBef>
                <a:spcPts val="0"/>
              </a:spcBef>
              <a:spcAft>
                <a:spcPts val="600"/>
              </a:spcAft>
            </a:pPr>
            <a:r>
              <a:rPr lang="en-US" dirty="0"/>
              <a:t>Contains NIF “room return”, which accounts for less than 1% of source neutrons on ETA. </a:t>
            </a:r>
          </a:p>
          <a:p>
            <a:pPr>
              <a:spcBef>
                <a:spcPts val="0"/>
              </a:spcBef>
              <a:spcAft>
                <a:spcPts val="600"/>
              </a:spcAft>
            </a:pPr>
            <a:r>
              <a:rPr lang="en-US" dirty="0"/>
              <a:t>Modeled as 14.03 MeV point source</a:t>
            </a:r>
          </a:p>
        </p:txBody>
      </p:sp>
      <p:sp>
        <p:nvSpPr>
          <p:cNvPr id="4" name="Slide Number Placeholder 3"/>
          <p:cNvSpPr>
            <a:spLocks noGrp="1"/>
          </p:cNvSpPr>
          <p:nvPr>
            <p:ph type="sldNum" sz="quarter" idx="10"/>
          </p:nvPr>
        </p:nvSpPr>
        <p:spPr/>
        <p:txBody>
          <a:bodyPr/>
          <a:lstStyle/>
          <a:p>
            <a:fld id="{19845459-3F1B-4F43-8FC0-35ADCE8623CC}" type="slidenum">
              <a:rPr lang="en-US" smtClean="0"/>
              <a:pPr/>
              <a:t>12</a:t>
            </a:fld>
            <a:endParaRPr lang="en-US"/>
          </a:p>
        </p:txBody>
      </p:sp>
      <p:pic>
        <p:nvPicPr>
          <p:cNvPr id="13" name="Picture 12">
            <a:extLst>
              <a:ext uri="{FF2B5EF4-FFF2-40B4-BE49-F238E27FC236}">
                <a16:creationId xmlns:a16="http://schemas.microsoft.com/office/drawing/2014/main" id="{F52152AB-066F-46B4-8182-A78C1B712F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93457" y="2976934"/>
            <a:ext cx="4726429" cy="3479288"/>
          </a:xfrm>
          <a:prstGeom prst="rect">
            <a:avLst/>
          </a:prstGeom>
        </p:spPr>
      </p:pic>
      <p:pic>
        <p:nvPicPr>
          <p:cNvPr id="6" name="Picture 5">
            <a:extLst>
              <a:ext uri="{FF2B5EF4-FFF2-40B4-BE49-F238E27FC236}">
                <a16:creationId xmlns:a16="http://schemas.microsoft.com/office/drawing/2014/main" id="{0E4B7701-AA01-46C1-A721-3D3E118195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6350" y="2920236"/>
            <a:ext cx="3924650" cy="3435920"/>
          </a:xfrm>
          <a:prstGeom prst="rect">
            <a:avLst/>
          </a:prstGeom>
        </p:spPr>
      </p:pic>
    </p:spTree>
    <p:extLst>
      <p:ext uri="{BB962C8B-B14F-4D97-AF65-F5344CB8AC3E}">
        <p14:creationId xmlns:p14="http://schemas.microsoft.com/office/powerpoint/2010/main" val="3854391824"/>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C840B-BEA6-4866-A326-9075BB644D07}"/>
              </a:ext>
            </a:extLst>
          </p:cNvPr>
          <p:cNvSpPr>
            <a:spLocks noGrp="1"/>
          </p:cNvSpPr>
          <p:nvPr>
            <p:ph type="title"/>
          </p:nvPr>
        </p:nvSpPr>
        <p:spPr/>
        <p:txBody>
          <a:bodyPr/>
          <a:lstStyle/>
          <a:p>
            <a:r>
              <a:rPr lang="en-US" sz="3000" dirty="0"/>
              <a:t>Nuclear Data Libraries Utilized</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2EC3828-2462-4856-9BC2-37D2053EEF58}"/>
                  </a:ext>
                </a:extLst>
              </p:cNvPr>
              <p:cNvSpPr>
                <a:spLocks noGrp="1"/>
              </p:cNvSpPr>
              <p:nvPr>
                <p:ph idx="1"/>
              </p:nvPr>
            </p:nvSpPr>
            <p:spPr>
              <a:xfrm>
                <a:off x="0" y="1219200"/>
                <a:ext cx="9144000" cy="4953000"/>
              </a:xfrm>
            </p:spPr>
            <p:txBody>
              <a:bodyPr/>
              <a:lstStyle/>
              <a:p>
                <a:r>
                  <a:rPr lang="en-US" sz="1800" dirty="0"/>
                  <a:t>ENDF/B-VII.1 Continuous Energy </a:t>
                </a:r>
              </a:p>
              <a:p>
                <a:pPr lvl="1"/>
                <a:r>
                  <a:rPr lang="en-US" sz="1800" dirty="0"/>
                  <a:t>MCNP transport</a:t>
                </a:r>
              </a:p>
              <a:p>
                <a:pPr lvl="1"/>
                <a:r>
                  <a:rPr lang="en-US" sz="1800" dirty="0"/>
                  <a:t>SCALE MAVRIC benchmarking transport </a:t>
                </a:r>
              </a:p>
              <a:p>
                <a:pPr lvl="1"/>
                <a:r>
                  <a:rPr lang="en-US" sz="1800" dirty="0"/>
                  <a:t>DPLUS 46 Group  – COEUS objective spectrum and MCNP results </a:t>
                </a:r>
              </a:p>
              <a:p>
                <a:pPr lvl="1"/>
                <a:r>
                  <a:rPr lang="en-US" sz="1800" dirty="0"/>
                  <a:t>STAYSL 129 Group – IRDFF v.1.05 based library for neutron flux unfolding</a:t>
                </a:r>
              </a:p>
              <a:p>
                <a:r>
                  <a:rPr lang="en-US" sz="1800" dirty="0"/>
                  <a:t>IRDFF v.1.05</a:t>
                </a:r>
              </a:p>
              <a:p>
                <a:pPr lvl="1"/>
                <a:r>
                  <a:rPr lang="en-US" sz="1800" dirty="0"/>
                  <a:t>MCNP activation foil reactions </a:t>
                </a:r>
              </a:p>
              <a:p>
                <a:pPr lvl="1"/>
                <a:r>
                  <a:rPr lang="en-US" sz="1800" dirty="0"/>
                  <a:t>SCALE Sampler activation foil reactions </a:t>
                </a:r>
              </a:p>
              <a:p>
                <a:r>
                  <a:rPr lang="en-US" sz="1800" dirty="0"/>
                  <a:t>ENDF/B-VII.1 252 Group </a:t>
                </a:r>
              </a:p>
              <a:p>
                <a:pPr lvl="1"/>
                <a:r>
                  <a:rPr lang="en-US" sz="1800" dirty="0"/>
                  <a:t>SCALE Sampler</a:t>
                </a:r>
              </a:p>
              <a:p>
                <a:pPr lvl="1"/>
                <a:r>
                  <a:rPr lang="en-US" sz="1800" dirty="0"/>
                  <a:t>SCALE activation foil reactions (</a:t>
                </a:r>
                <a14:m>
                  <m:oMath xmlns:m="http://schemas.openxmlformats.org/officeDocument/2006/math">
                    <m:sPre>
                      <m:sPrePr>
                        <m:ctrlPr>
                          <a:rPr lang="en-US" sz="1800" i="1" smtClean="0">
                            <a:latin typeface="Cambria Math" panose="02040503050406030204" pitchFamily="18" charset="0"/>
                          </a:rPr>
                        </m:ctrlPr>
                      </m:sPrePr>
                      <m:sub/>
                      <m:sup>
                        <m:r>
                          <a:rPr lang="en-US" sz="1800" b="0" i="1" smtClean="0">
                            <a:latin typeface="Cambria Math" panose="02040503050406030204" pitchFamily="18" charset="0"/>
                          </a:rPr>
                          <m:t>55</m:t>
                        </m:r>
                      </m:sup>
                      <m:e>
                        <m:r>
                          <a:rPr lang="en-US" sz="1800" b="0" i="1" smtClean="0">
                            <a:latin typeface="Cambria Math" panose="02040503050406030204" pitchFamily="18" charset="0"/>
                          </a:rPr>
                          <m:t>𝑀𝑛</m:t>
                        </m:r>
                      </m:e>
                    </m:sPre>
                    <m:r>
                      <a:rPr lang="en-US" sz="1800" b="0" i="1" smtClean="0">
                        <a:latin typeface="Cambria Math" panose="02040503050406030204" pitchFamily="18" charset="0"/>
                      </a:rPr>
                      <m:t> </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𝑛</m:t>
                        </m:r>
                        <m:r>
                          <a:rPr lang="en-US" sz="1800" b="0" i="1" smtClean="0">
                            <a:latin typeface="Cambria Math" panose="02040503050406030204" pitchFamily="18" charset="0"/>
                          </a:rPr>
                          <m:t>,</m:t>
                        </m:r>
                        <m:r>
                          <a:rPr lang="en-US" sz="1800" b="0" i="1" smtClean="0">
                            <a:latin typeface="Cambria Math" panose="02040503050406030204" pitchFamily="18" charset="0"/>
                          </a:rPr>
                          <m:t>𝑔</m:t>
                        </m:r>
                      </m:e>
                    </m:d>
                  </m:oMath>
                </a14:m>
                <a:r>
                  <a:rPr lang="en-US" sz="1800" dirty="0"/>
                  <a:t> and </a:t>
                </a:r>
                <a14:m>
                  <m:oMath xmlns:m="http://schemas.openxmlformats.org/officeDocument/2006/math">
                    <m:sPre>
                      <m:sPrePr>
                        <m:ctrlPr>
                          <a:rPr lang="en-US" sz="1800" i="1">
                            <a:latin typeface="Cambria Math" panose="02040503050406030204" pitchFamily="18" charset="0"/>
                          </a:rPr>
                        </m:ctrlPr>
                      </m:sPrePr>
                      <m:sub/>
                      <m:sup>
                        <m:r>
                          <a:rPr lang="en-US" sz="1800" b="0" i="1" smtClean="0">
                            <a:latin typeface="Cambria Math" panose="02040503050406030204" pitchFamily="18" charset="0"/>
                          </a:rPr>
                          <m:t>186</m:t>
                        </m:r>
                      </m:sup>
                      <m:e>
                        <m:r>
                          <a:rPr lang="en-US" sz="1800" b="0" i="1" smtClean="0">
                            <a:latin typeface="Cambria Math" panose="02040503050406030204" pitchFamily="18" charset="0"/>
                          </a:rPr>
                          <m:t>𝑊</m:t>
                        </m:r>
                      </m:e>
                    </m:sPre>
                    <m:r>
                      <a:rPr lang="en-US" sz="1800" i="1">
                        <a:latin typeface="Cambria Math" panose="02040503050406030204" pitchFamily="18" charset="0"/>
                      </a:rPr>
                      <m:t> </m:t>
                    </m:r>
                    <m:d>
                      <m:dPr>
                        <m:ctrlPr>
                          <a:rPr lang="en-US" sz="1800" i="1">
                            <a:latin typeface="Cambria Math" panose="02040503050406030204" pitchFamily="18" charset="0"/>
                          </a:rPr>
                        </m:ctrlPr>
                      </m:dPr>
                      <m:e>
                        <m:r>
                          <a:rPr lang="en-US" sz="1800" i="1">
                            <a:latin typeface="Cambria Math" panose="02040503050406030204" pitchFamily="18" charset="0"/>
                          </a:rPr>
                          <m:t>𝑛</m:t>
                        </m:r>
                        <m:r>
                          <a:rPr lang="en-US" sz="1800" i="1">
                            <a:latin typeface="Cambria Math" panose="02040503050406030204" pitchFamily="18" charset="0"/>
                          </a:rPr>
                          <m:t>,</m:t>
                        </m:r>
                        <m:r>
                          <a:rPr lang="en-US" sz="1800" i="1">
                            <a:latin typeface="Cambria Math" panose="02040503050406030204" pitchFamily="18" charset="0"/>
                          </a:rPr>
                          <m:t>𝑔</m:t>
                        </m:r>
                      </m:e>
                    </m:d>
                  </m:oMath>
                </a14:m>
                <a:r>
                  <a:rPr lang="en-US" sz="1800" dirty="0"/>
                  <a:t>) where IRDFF was consistent with ENDF/B-VII.1 </a:t>
                </a:r>
              </a:p>
              <a:p>
                <a:pPr lvl="1"/>
                <a:r>
                  <a:rPr lang="en-US" sz="1800" dirty="0"/>
                  <a:t>Created 66 group structure by collapsing low energy bins </a:t>
                </a:r>
                <a:endParaRPr lang="en-US" sz="2000" dirty="0"/>
              </a:p>
              <a:p>
                <a:pPr marL="0" indent="0">
                  <a:buNone/>
                </a:pPr>
                <a:r>
                  <a:rPr lang="en-US" sz="2000" b="1" u="sng" dirty="0"/>
                  <a:t>Final results based on continuous energy MCNP simulation with SCALE Sampler systematic uncertainty</a:t>
                </a:r>
              </a:p>
            </p:txBody>
          </p:sp>
        </mc:Choice>
        <mc:Fallback xmlns="">
          <p:sp>
            <p:nvSpPr>
              <p:cNvPr id="3" name="Content Placeholder 2">
                <a:extLst>
                  <a:ext uri="{FF2B5EF4-FFF2-40B4-BE49-F238E27FC236}">
                    <a16:creationId xmlns:a16="http://schemas.microsoft.com/office/drawing/2014/main" id="{52EC3828-2462-4856-9BC2-37D2053EEF58}"/>
                  </a:ext>
                </a:extLst>
              </p:cNvPr>
              <p:cNvSpPr>
                <a:spLocks noGrp="1" noRot="1" noChangeAspect="1" noMove="1" noResize="1" noEditPoints="1" noAdjustHandles="1" noChangeArrowheads="1" noChangeShapeType="1" noTextEdit="1"/>
              </p:cNvSpPr>
              <p:nvPr>
                <p:ph idx="1"/>
              </p:nvPr>
            </p:nvSpPr>
            <p:spPr>
              <a:xfrm>
                <a:off x="0" y="1219200"/>
                <a:ext cx="9144000" cy="4953000"/>
              </a:xfrm>
              <a:blipFill>
                <a:blip r:embed="rId3"/>
                <a:stretch>
                  <a:fillRect l="-667" t="-615" b="-2583"/>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A7DA6850-A1D5-40D7-94B7-C15C7093C77E}"/>
              </a:ext>
            </a:extLst>
          </p:cNvPr>
          <p:cNvSpPr>
            <a:spLocks noGrp="1"/>
          </p:cNvSpPr>
          <p:nvPr>
            <p:ph type="sldNum" sz="quarter" idx="10"/>
          </p:nvPr>
        </p:nvSpPr>
        <p:spPr/>
        <p:txBody>
          <a:bodyPr/>
          <a:lstStyle/>
          <a:p>
            <a:pPr>
              <a:defRPr/>
            </a:pPr>
            <a:fld id="{19845459-3F1B-4F43-8FC0-35ADCE8623CC}" type="slidenum">
              <a:rPr lang="en-US" smtClean="0"/>
              <a:pPr>
                <a:defRPr/>
              </a:pPr>
              <a:t>13</a:t>
            </a:fld>
            <a:endParaRPr lang="en-US"/>
          </a:p>
        </p:txBody>
      </p:sp>
    </p:spTree>
    <p:extLst>
      <p:ext uri="{BB962C8B-B14F-4D97-AF65-F5344CB8AC3E}">
        <p14:creationId xmlns:p14="http://schemas.microsoft.com/office/powerpoint/2010/main" val="291996911"/>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C840B-BEA6-4866-A326-9075BB644D07}"/>
              </a:ext>
            </a:extLst>
          </p:cNvPr>
          <p:cNvSpPr>
            <a:spLocks noGrp="1"/>
          </p:cNvSpPr>
          <p:nvPr>
            <p:ph type="title"/>
          </p:nvPr>
        </p:nvSpPr>
        <p:spPr/>
        <p:txBody>
          <a:bodyPr/>
          <a:lstStyle/>
          <a:p>
            <a:r>
              <a:rPr lang="en-US" sz="2400" dirty="0"/>
              <a:t>Benchmarking Reactions from MCNP SSR Mapped to SCALE 252 Group Structure</a:t>
            </a:r>
          </a:p>
        </p:txBody>
      </p:sp>
      <p:sp>
        <p:nvSpPr>
          <p:cNvPr id="4" name="Slide Number Placeholder 3">
            <a:extLst>
              <a:ext uri="{FF2B5EF4-FFF2-40B4-BE49-F238E27FC236}">
                <a16:creationId xmlns:a16="http://schemas.microsoft.com/office/drawing/2014/main" id="{A7DA6850-A1D5-40D7-94B7-C15C7093C77E}"/>
              </a:ext>
            </a:extLst>
          </p:cNvPr>
          <p:cNvSpPr>
            <a:spLocks noGrp="1"/>
          </p:cNvSpPr>
          <p:nvPr>
            <p:ph type="sldNum" sz="quarter" idx="10"/>
          </p:nvPr>
        </p:nvSpPr>
        <p:spPr/>
        <p:txBody>
          <a:bodyPr/>
          <a:lstStyle/>
          <a:p>
            <a:pPr>
              <a:defRPr/>
            </a:pPr>
            <a:fld id="{19845459-3F1B-4F43-8FC0-35ADCE8623CC}" type="slidenum">
              <a:rPr lang="en-US" smtClean="0"/>
              <a:pPr>
                <a:defRPr/>
              </a:pPr>
              <a:t>14</a:t>
            </a:fld>
            <a:endParaRPr lang="en-US"/>
          </a:p>
        </p:txBody>
      </p:sp>
      <p:pic>
        <p:nvPicPr>
          <p:cNvPr id="5" name="Picture 4">
            <a:extLst>
              <a:ext uri="{FF2B5EF4-FFF2-40B4-BE49-F238E27FC236}">
                <a16:creationId xmlns:a16="http://schemas.microsoft.com/office/drawing/2014/main" id="{A22A7E05-329F-4CA8-B416-917D2E22CE5E}"/>
              </a:ext>
            </a:extLst>
          </p:cNvPr>
          <p:cNvPicPr>
            <a:picLocks noChangeAspect="1"/>
          </p:cNvPicPr>
          <p:nvPr/>
        </p:nvPicPr>
        <p:blipFill>
          <a:blip r:embed="rId3"/>
          <a:stretch>
            <a:fillRect/>
          </a:stretch>
        </p:blipFill>
        <p:spPr>
          <a:xfrm>
            <a:off x="148408" y="1604963"/>
            <a:ext cx="4410892" cy="3340794"/>
          </a:xfrm>
          <a:prstGeom prst="rect">
            <a:avLst/>
          </a:prstGeom>
        </p:spPr>
      </p:pic>
      <p:pic>
        <p:nvPicPr>
          <p:cNvPr id="6" name="Picture 5">
            <a:extLst>
              <a:ext uri="{FF2B5EF4-FFF2-40B4-BE49-F238E27FC236}">
                <a16:creationId xmlns:a16="http://schemas.microsoft.com/office/drawing/2014/main" id="{2E759C62-B939-4EAB-85DF-183E3C33DFDA}"/>
              </a:ext>
            </a:extLst>
          </p:cNvPr>
          <p:cNvPicPr>
            <a:picLocks noChangeAspect="1"/>
          </p:cNvPicPr>
          <p:nvPr/>
        </p:nvPicPr>
        <p:blipFill>
          <a:blip r:embed="rId4"/>
          <a:stretch>
            <a:fillRect/>
          </a:stretch>
        </p:blipFill>
        <p:spPr>
          <a:xfrm>
            <a:off x="4605802" y="1600200"/>
            <a:ext cx="4357859" cy="3286125"/>
          </a:xfrm>
          <a:prstGeom prst="rect">
            <a:avLst/>
          </a:prstGeom>
        </p:spPr>
      </p:pic>
      <p:sp>
        <p:nvSpPr>
          <p:cNvPr id="7" name="Content Placeholder 2">
            <a:extLst>
              <a:ext uri="{FF2B5EF4-FFF2-40B4-BE49-F238E27FC236}">
                <a16:creationId xmlns:a16="http://schemas.microsoft.com/office/drawing/2014/main" id="{3D27C727-FD62-4DF7-BA1C-115EC56E2057}"/>
              </a:ext>
            </a:extLst>
          </p:cNvPr>
          <p:cNvSpPr txBox="1">
            <a:spLocks/>
          </p:cNvSpPr>
          <p:nvPr/>
        </p:nvSpPr>
        <p:spPr>
          <a:xfrm>
            <a:off x="-12700" y="4945757"/>
            <a:ext cx="4572000" cy="1840806"/>
          </a:xfrm>
          <a:prstGeom prst="rect">
            <a:avLst/>
          </a:prstGeom>
        </p:spPr>
        <p:txBody>
          <a:bodyPr/>
          <a:lstStyle>
            <a:lvl1pPr marL="331788" indent="-331788" algn="l" rtl="0" eaLnBrk="0" fontAlgn="base" hangingPunct="0">
              <a:spcBef>
                <a:spcPct val="20000"/>
              </a:spcBef>
              <a:spcAft>
                <a:spcPct val="0"/>
              </a:spcAft>
              <a:buChar char="•"/>
              <a:defRPr sz="2400">
                <a:solidFill>
                  <a:schemeClr val="tx1"/>
                </a:solidFill>
                <a:latin typeface="+mn-lt"/>
                <a:ea typeface="+mn-ea"/>
                <a:cs typeface="+mn-cs"/>
              </a:defRPr>
            </a:lvl1pPr>
            <a:lvl2pPr marL="730250" indent="-274638" algn="l" rtl="0" eaLnBrk="0" fontAlgn="base" hangingPunct="0">
              <a:spcBef>
                <a:spcPct val="20000"/>
              </a:spcBef>
              <a:spcAft>
                <a:spcPct val="0"/>
              </a:spcAft>
              <a:buFont typeface="Wingdings" pitchFamily="2" charset="2"/>
              <a:buChar char="§"/>
              <a:defRPr sz="2200">
                <a:solidFill>
                  <a:schemeClr val="tx1"/>
                </a:solidFill>
                <a:latin typeface="+mn-lt"/>
              </a:defRPr>
            </a:lvl2pPr>
            <a:lvl3pPr marL="1130300" indent="-217488" algn="l" rtl="0" eaLnBrk="0" fontAlgn="base" hangingPunct="0">
              <a:spcBef>
                <a:spcPct val="20000"/>
              </a:spcBef>
              <a:spcAft>
                <a:spcPct val="0"/>
              </a:spcAft>
              <a:buChar char="•"/>
              <a:defRPr>
                <a:solidFill>
                  <a:schemeClr val="tx1"/>
                </a:solidFill>
                <a:latin typeface="+mn-lt"/>
              </a:defRPr>
            </a:lvl3pPr>
            <a:lvl4pPr marL="1585913" indent="-217488" algn="l" rtl="0" eaLnBrk="0" fontAlgn="base" hangingPunct="0">
              <a:spcBef>
                <a:spcPct val="20000"/>
              </a:spcBef>
              <a:spcAft>
                <a:spcPct val="0"/>
              </a:spcAft>
              <a:buFont typeface="Wingdings" pitchFamily="2" charset="2"/>
              <a:buChar char="§"/>
              <a:defRPr>
                <a:solidFill>
                  <a:schemeClr val="tx1"/>
                </a:solidFill>
                <a:latin typeface="+mn-lt"/>
              </a:defRPr>
            </a:lvl4pPr>
            <a:lvl5pPr marL="2041525" indent="-217488" algn="l" rtl="0" eaLnBrk="0" fontAlgn="base" hangingPunct="0">
              <a:spcBef>
                <a:spcPct val="20000"/>
              </a:spcBef>
              <a:spcAft>
                <a:spcPct val="0"/>
              </a:spcAft>
              <a:buChar char="»"/>
              <a:defRPr>
                <a:solidFill>
                  <a:schemeClr val="tx1"/>
                </a:solidFill>
                <a:latin typeface="+mn-lt"/>
              </a:defRPr>
            </a:lvl5pPr>
            <a:lvl6pPr marL="2503999" indent="-227637" algn="l" rtl="0" fontAlgn="base">
              <a:spcBef>
                <a:spcPct val="20000"/>
              </a:spcBef>
              <a:spcAft>
                <a:spcPct val="0"/>
              </a:spcAft>
              <a:buChar char="»"/>
              <a:defRPr>
                <a:solidFill>
                  <a:schemeClr val="tx1"/>
                </a:solidFill>
                <a:latin typeface="+mn-lt"/>
              </a:defRPr>
            </a:lvl6pPr>
            <a:lvl7pPr marL="2959268" indent="-227637" algn="l" rtl="0" fontAlgn="base">
              <a:spcBef>
                <a:spcPct val="20000"/>
              </a:spcBef>
              <a:spcAft>
                <a:spcPct val="0"/>
              </a:spcAft>
              <a:buChar char="»"/>
              <a:defRPr>
                <a:solidFill>
                  <a:schemeClr val="tx1"/>
                </a:solidFill>
                <a:latin typeface="+mn-lt"/>
              </a:defRPr>
            </a:lvl7pPr>
            <a:lvl8pPr marL="3414540" indent="-227637" algn="l" rtl="0" fontAlgn="base">
              <a:spcBef>
                <a:spcPct val="20000"/>
              </a:spcBef>
              <a:spcAft>
                <a:spcPct val="0"/>
              </a:spcAft>
              <a:buChar char="»"/>
              <a:defRPr>
                <a:solidFill>
                  <a:schemeClr val="tx1"/>
                </a:solidFill>
                <a:latin typeface="+mn-lt"/>
              </a:defRPr>
            </a:lvl8pPr>
            <a:lvl9pPr marL="3869808" indent="-227637" algn="l" rtl="0" fontAlgn="base">
              <a:spcBef>
                <a:spcPct val="20000"/>
              </a:spcBef>
              <a:spcAft>
                <a:spcPct val="0"/>
              </a:spcAft>
              <a:buChar char="»"/>
              <a:defRPr>
                <a:solidFill>
                  <a:schemeClr val="tx1"/>
                </a:solidFill>
                <a:latin typeface="+mn-lt"/>
              </a:defRPr>
            </a:lvl9pPr>
          </a:lstStyle>
          <a:p>
            <a:r>
              <a:rPr lang="en-US" sz="1800" kern="0"/>
              <a:t>Difference between MCNP and continuous energy MAVRIC </a:t>
            </a:r>
            <a:r>
              <a:rPr lang="en-US" sz="1800" u="sng" kern="0"/>
              <a:t>consistent</a:t>
            </a:r>
            <a:r>
              <a:rPr lang="en-US" sz="1800" kern="0"/>
              <a:t> with studies performed in literature. </a:t>
            </a:r>
          </a:p>
          <a:p>
            <a:r>
              <a:rPr lang="en-US" sz="1800" kern="0"/>
              <a:t>There was not a large systematic difference. </a:t>
            </a:r>
            <a:endParaRPr lang="en-US" sz="1800" kern="0" dirty="0"/>
          </a:p>
        </p:txBody>
      </p:sp>
      <p:sp>
        <p:nvSpPr>
          <p:cNvPr id="8" name="Content Placeholder 2">
            <a:extLst>
              <a:ext uri="{FF2B5EF4-FFF2-40B4-BE49-F238E27FC236}">
                <a16:creationId xmlns:a16="http://schemas.microsoft.com/office/drawing/2014/main" id="{A083C357-81AF-4532-BDB0-8347B87B898B}"/>
              </a:ext>
            </a:extLst>
          </p:cNvPr>
          <p:cNvSpPr txBox="1">
            <a:spLocks/>
          </p:cNvSpPr>
          <p:nvPr/>
        </p:nvSpPr>
        <p:spPr>
          <a:xfrm>
            <a:off x="4563654" y="4945757"/>
            <a:ext cx="4572000" cy="1840806"/>
          </a:xfrm>
          <a:prstGeom prst="rect">
            <a:avLst/>
          </a:prstGeom>
        </p:spPr>
        <p:txBody>
          <a:bodyPr/>
          <a:lstStyle>
            <a:lvl1pPr marL="331788" indent="-331788" algn="l" rtl="0" eaLnBrk="0" fontAlgn="base" hangingPunct="0">
              <a:spcBef>
                <a:spcPct val="20000"/>
              </a:spcBef>
              <a:spcAft>
                <a:spcPct val="0"/>
              </a:spcAft>
              <a:buChar char="•"/>
              <a:defRPr sz="2400">
                <a:solidFill>
                  <a:schemeClr val="tx1"/>
                </a:solidFill>
                <a:latin typeface="+mn-lt"/>
                <a:ea typeface="+mn-ea"/>
                <a:cs typeface="+mn-cs"/>
              </a:defRPr>
            </a:lvl1pPr>
            <a:lvl2pPr marL="730250" indent="-274638" algn="l" rtl="0" eaLnBrk="0" fontAlgn="base" hangingPunct="0">
              <a:spcBef>
                <a:spcPct val="20000"/>
              </a:spcBef>
              <a:spcAft>
                <a:spcPct val="0"/>
              </a:spcAft>
              <a:buFont typeface="Wingdings" pitchFamily="2" charset="2"/>
              <a:buChar char="§"/>
              <a:defRPr sz="2200">
                <a:solidFill>
                  <a:schemeClr val="tx1"/>
                </a:solidFill>
                <a:latin typeface="+mn-lt"/>
              </a:defRPr>
            </a:lvl2pPr>
            <a:lvl3pPr marL="1130300" indent="-217488" algn="l" rtl="0" eaLnBrk="0" fontAlgn="base" hangingPunct="0">
              <a:spcBef>
                <a:spcPct val="20000"/>
              </a:spcBef>
              <a:spcAft>
                <a:spcPct val="0"/>
              </a:spcAft>
              <a:buChar char="•"/>
              <a:defRPr>
                <a:solidFill>
                  <a:schemeClr val="tx1"/>
                </a:solidFill>
                <a:latin typeface="+mn-lt"/>
              </a:defRPr>
            </a:lvl3pPr>
            <a:lvl4pPr marL="1585913" indent="-217488" algn="l" rtl="0" eaLnBrk="0" fontAlgn="base" hangingPunct="0">
              <a:spcBef>
                <a:spcPct val="20000"/>
              </a:spcBef>
              <a:spcAft>
                <a:spcPct val="0"/>
              </a:spcAft>
              <a:buFont typeface="Wingdings" pitchFamily="2" charset="2"/>
              <a:buChar char="§"/>
              <a:defRPr>
                <a:solidFill>
                  <a:schemeClr val="tx1"/>
                </a:solidFill>
                <a:latin typeface="+mn-lt"/>
              </a:defRPr>
            </a:lvl4pPr>
            <a:lvl5pPr marL="2041525" indent="-217488" algn="l" rtl="0" eaLnBrk="0" fontAlgn="base" hangingPunct="0">
              <a:spcBef>
                <a:spcPct val="20000"/>
              </a:spcBef>
              <a:spcAft>
                <a:spcPct val="0"/>
              </a:spcAft>
              <a:buChar char="»"/>
              <a:defRPr>
                <a:solidFill>
                  <a:schemeClr val="tx1"/>
                </a:solidFill>
                <a:latin typeface="+mn-lt"/>
              </a:defRPr>
            </a:lvl5pPr>
            <a:lvl6pPr marL="2503999" indent="-227637" algn="l" rtl="0" fontAlgn="base">
              <a:spcBef>
                <a:spcPct val="20000"/>
              </a:spcBef>
              <a:spcAft>
                <a:spcPct val="0"/>
              </a:spcAft>
              <a:buChar char="»"/>
              <a:defRPr>
                <a:solidFill>
                  <a:schemeClr val="tx1"/>
                </a:solidFill>
                <a:latin typeface="+mn-lt"/>
              </a:defRPr>
            </a:lvl6pPr>
            <a:lvl7pPr marL="2959268" indent="-227637" algn="l" rtl="0" fontAlgn="base">
              <a:spcBef>
                <a:spcPct val="20000"/>
              </a:spcBef>
              <a:spcAft>
                <a:spcPct val="0"/>
              </a:spcAft>
              <a:buChar char="»"/>
              <a:defRPr>
                <a:solidFill>
                  <a:schemeClr val="tx1"/>
                </a:solidFill>
                <a:latin typeface="+mn-lt"/>
              </a:defRPr>
            </a:lvl7pPr>
            <a:lvl8pPr marL="3414540" indent="-227637" algn="l" rtl="0" fontAlgn="base">
              <a:spcBef>
                <a:spcPct val="20000"/>
              </a:spcBef>
              <a:spcAft>
                <a:spcPct val="0"/>
              </a:spcAft>
              <a:buChar char="»"/>
              <a:defRPr>
                <a:solidFill>
                  <a:schemeClr val="tx1"/>
                </a:solidFill>
                <a:latin typeface="+mn-lt"/>
              </a:defRPr>
            </a:lvl8pPr>
            <a:lvl9pPr marL="3869808" indent="-227637" algn="l" rtl="0" fontAlgn="base">
              <a:spcBef>
                <a:spcPct val="20000"/>
              </a:spcBef>
              <a:spcAft>
                <a:spcPct val="0"/>
              </a:spcAft>
              <a:buChar char="»"/>
              <a:defRPr>
                <a:solidFill>
                  <a:schemeClr val="tx1"/>
                </a:solidFill>
                <a:latin typeface="+mn-lt"/>
              </a:defRPr>
            </a:lvl9pPr>
          </a:lstStyle>
          <a:p>
            <a:r>
              <a:rPr lang="en-US" sz="1800" kern="0" dirty="0"/>
              <a:t>Difference between MCNP and 252 group MAVRIC </a:t>
            </a:r>
            <a:r>
              <a:rPr lang="en-US" sz="1800" u="sng" kern="0" dirty="0"/>
              <a:t>dominated by group structure. </a:t>
            </a:r>
          </a:p>
          <a:p>
            <a:r>
              <a:rPr lang="en-US" sz="1800" kern="0" dirty="0"/>
              <a:t>Larger systematic difference was in high energy threshold reactions.</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BE159FCE-E5D0-4546-B9F9-B67295DB4EEB}"/>
                  </a:ext>
                </a:extLst>
              </p:cNvPr>
              <p:cNvSpPr txBox="1"/>
              <p:nvPr/>
            </p:nvSpPr>
            <p:spPr>
              <a:xfrm>
                <a:off x="659131" y="1286153"/>
                <a:ext cx="5589269" cy="369332"/>
              </a:xfrm>
              <a:prstGeom prst="rect">
                <a:avLst/>
              </a:prstGeom>
              <a:noFill/>
            </p:spPr>
            <p:txBody>
              <a:bodyPr wrap="square" rtlCol="0">
                <a:spAutoFit/>
              </a:bodyPr>
              <a:lstStyle/>
              <a:p>
                <a:r>
                  <a:rPr lang="en-US" dirty="0"/>
                  <a:t>MCNP SSR </a:t>
                </a:r>
                <a14:m>
                  <m:oMath xmlns:m="http://schemas.openxmlformats.org/officeDocument/2006/math">
                    <m:r>
                      <a:rPr lang="en-US" b="0" i="1" smtClean="0">
                        <a:latin typeface="Cambria Math" panose="02040503050406030204" pitchFamily="18" charset="0"/>
                      </a:rPr>
                      <m:t>→</m:t>
                    </m:r>
                  </m:oMath>
                </a14:m>
                <a:r>
                  <a:rPr lang="en-US" dirty="0"/>
                  <a:t> MAVRIC continuous energy mapped</a:t>
                </a:r>
              </a:p>
            </p:txBody>
          </p:sp>
        </mc:Choice>
        <mc:Fallback xmlns="">
          <p:sp>
            <p:nvSpPr>
              <p:cNvPr id="9" name="TextBox 8">
                <a:extLst>
                  <a:ext uri="{FF2B5EF4-FFF2-40B4-BE49-F238E27FC236}">
                    <a16:creationId xmlns:a16="http://schemas.microsoft.com/office/drawing/2014/main" id="{BE159FCE-E5D0-4546-B9F9-B67295DB4EEB}"/>
                  </a:ext>
                </a:extLst>
              </p:cNvPr>
              <p:cNvSpPr txBox="1">
                <a:spLocks noRot="1" noChangeAspect="1" noMove="1" noResize="1" noEditPoints="1" noAdjustHandles="1" noChangeArrowheads="1" noChangeShapeType="1" noTextEdit="1"/>
              </p:cNvSpPr>
              <p:nvPr/>
            </p:nvSpPr>
            <p:spPr>
              <a:xfrm>
                <a:off x="659131" y="1286153"/>
                <a:ext cx="5589269" cy="369332"/>
              </a:xfrm>
              <a:prstGeom prst="rect">
                <a:avLst/>
              </a:prstGeom>
              <a:blipFill>
                <a:blip r:embed="rId5"/>
                <a:stretch>
                  <a:fillRect l="-872" t="-9836"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4F81E12F-E23D-4CC7-9DB4-C1842F1E4119}"/>
                  </a:ext>
                </a:extLst>
              </p:cNvPr>
              <p:cNvSpPr txBox="1"/>
              <p:nvPr/>
            </p:nvSpPr>
            <p:spPr>
              <a:xfrm>
                <a:off x="5943600" y="1280533"/>
                <a:ext cx="8153400" cy="369332"/>
              </a:xfrm>
              <a:prstGeom prst="rect">
                <a:avLst/>
              </a:prstGeom>
              <a:noFill/>
            </p:spPr>
            <p:txBody>
              <a:bodyPr wrap="square" rtlCol="0">
                <a:spAutoFit/>
              </a:bodyPr>
              <a:lstStyle/>
              <a:p>
                <a14:m>
                  <m:oMath xmlns:m="http://schemas.openxmlformats.org/officeDocument/2006/math">
                    <m:r>
                      <a:rPr lang="en-US" b="0" i="1" smtClean="0">
                        <a:latin typeface="Cambria Math" panose="02040503050406030204" pitchFamily="18" charset="0"/>
                      </a:rPr>
                      <m:t>→</m:t>
                    </m:r>
                  </m:oMath>
                </a14:m>
                <a:r>
                  <a:rPr lang="en-US" dirty="0"/>
                  <a:t>  MAVRIC 252 group  </a:t>
                </a:r>
              </a:p>
            </p:txBody>
          </p:sp>
        </mc:Choice>
        <mc:Fallback xmlns="">
          <p:sp>
            <p:nvSpPr>
              <p:cNvPr id="10" name="TextBox 9">
                <a:extLst>
                  <a:ext uri="{FF2B5EF4-FFF2-40B4-BE49-F238E27FC236}">
                    <a16:creationId xmlns:a16="http://schemas.microsoft.com/office/drawing/2014/main" id="{4F81E12F-E23D-4CC7-9DB4-C1842F1E4119}"/>
                  </a:ext>
                </a:extLst>
              </p:cNvPr>
              <p:cNvSpPr txBox="1">
                <a:spLocks noRot="1" noChangeAspect="1" noMove="1" noResize="1" noEditPoints="1" noAdjustHandles="1" noChangeArrowheads="1" noChangeShapeType="1" noTextEdit="1"/>
              </p:cNvSpPr>
              <p:nvPr/>
            </p:nvSpPr>
            <p:spPr>
              <a:xfrm>
                <a:off x="5943600" y="1280533"/>
                <a:ext cx="8153400" cy="369332"/>
              </a:xfrm>
              <a:prstGeom prst="rect">
                <a:avLst/>
              </a:prstGeom>
              <a:blipFill>
                <a:blip r:embed="rId6"/>
                <a:stretch>
                  <a:fillRect t="-8197" b="-24590"/>
                </a:stretch>
              </a:blipFill>
            </p:spPr>
            <p:txBody>
              <a:bodyPr/>
              <a:lstStyle/>
              <a:p>
                <a:r>
                  <a:rPr lang="en-US">
                    <a:noFill/>
                  </a:rPr>
                  <a:t> </a:t>
                </a:r>
              </a:p>
            </p:txBody>
          </p:sp>
        </mc:Fallback>
      </mc:AlternateContent>
    </p:spTree>
    <p:extLst>
      <p:ext uri="{BB962C8B-B14F-4D97-AF65-F5344CB8AC3E}">
        <p14:creationId xmlns:p14="http://schemas.microsoft.com/office/powerpoint/2010/main" val="428626365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Callout: Right Arrow 36">
            <a:extLst>
              <a:ext uri="{FF2B5EF4-FFF2-40B4-BE49-F238E27FC236}">
                <a16:creationId xmlns:a16="http://schemas.microsoft.com/office/drawing/2014/main" id="{ADF141F9-AD1C-412C-83A5-18E4F0FFEEC6}"/>
              </a:ext>
            </a:extLst>
          </p:cNvPr>
          <p:cNvSpPr/>
          <p:nvPr/>
        </p:nvSpPr>
        <p:spPr bwMode="auto">
          <a:xfrm>
            <a:off x="55789" y="1123674"/>
            <a:ext cx="4243980" cy="5309466"/>
          </a:xfrm>
          <a:prstGeom prst="rightArrowCallout">
            <a:avLst>
              <a:gd name="adj1" fmla="val 3993"/>
              <a:gd name="adj2" fmla="val 3831"/>
              <a:gd name="adj3" fmla="val 2800"/>
              <a:gd name="adj4" fmla="val 93609"/>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 name="Content Placeholder 2">
            <a:extLst>
              <a:ext uri="{FF2B5EF4-FFF2-40B4-BE49-F238E27FC236}">
                <a16:creationId xmlns:a16="http://schemas.microsoft.com/office/drawing/2014/main" id="{25485085-E006-439D-9398-83F522630C1C}"/>
              </a:ext>
            </a:extLst>
          </p:cNvPr>
          <p:cNvSpPr>
            <a:spLocks noGrp="1"/>
          </p:cNvSpPr>
          <p:nvPr>
            <p:ph idx="1"/>
          </p:nvPr>
        </p:nvSpPr>
        <p:spPr>
          <a:xfrm>
            <a:off x="-12593" y="1062491"/>
            <a:ext cx="4082327" cy="4876800"/>
          </a:xfrm>
        </p:spPr>
        <p:txBody>
          <a:bodyPr/>
          <a:lstStyle/>
          <a:p>
            <a:pPr>
              <a:spcBef>
                <a:spcPts val="0"/>
              </a:spcBef>
            </a:pPr>
            <a:r>
              <a:rPr lang="en-US" sz="1800" dirty="0"/>
              <a:t>Uncertainty from</a:t>
            </a:r>
          </a:p>
          <a:p>
            <a:pPr lvl="1">
              <a:spcBef>
                <a:spcPts val="0"/>
              </a:spcBef>
            </a:pPr>
            <a:r>
              <a:rPr lang="en-US" sz="1600" dirty="0"/>
              <a:t>Statistical </a:t>
            </a:r>
          </a:p>
          <a:p>
            <a:pPr lvl="1">
              <a:spcBef>
                <a:spcPts val="0"/>
              </a:spcBef>
            </a:pPr>
            <a:r>
              <a:rPr lang="en-US" sz="1600" dirty="0"/>
              <a:t>Neutron transport</a:t>
            </a:r>
          </a:p>
          <a:p>
            <a:pPr lvl="1">
              <a:spcBef>
                <a:spcPts val="0"/>
              </a:spcBef>
            </a:pPr>
            <a:endParaRPr lang="en-US" sz="100" dirty="0"/>
          </a:p>
          <a:p>
            <a:pPr lvl="1">
              <a:spcBef>
                <a:spcPts val="0"/>
              </a:spcBef>
            </a:pPr>
            <a:endParaRPr lang="en-US" sz="1800" dirty="0"/>
          </a:p>
          <a:p>
            <a:pPr lvl="1">
              <a:spcBef>
                <a:spcPts val="0"/>
              </a:spcBef>
            </a:pPr>
            <a:endParaRPr lang="en-US" dirty="0"/>
          </a:p>
          <a:p>
            <a:pPr lvl="1">
              <a:spcBef>
                <a:spcPts val="0"/>
              </a:spcBef>
            </a:pPr>
            <a:endParaRPr lang="en-US" dirty="0"/>
          </a:p>
          <a:p>
            <a:pPr lvl="1">
              <a:spcBef>
                <a:spcPts val="0"/>
              </a:spcBef>
            </a:pPr>
            <a:endParaRPr lang="en-US" dirty="0"/>
          </a:p>
          <a:p>
            <a:pPr lvl="1">
              <a:spcBef>
                <a:spcPts val="0"/>
              </a:spcBef>
            </a:pPr>
            <a:endParaRPr lang="en-US" dirty="0"/>
          </a:p>
          <a:p>
            <a:pPr marL="455612" lvl="1" indent="0">
              <a:spcBef>
                <a:spcPts val="0"/>
              </a:spcBef>
              <a:buNone/>
            </a:pPr>
            <a:endParaRPr lang="en-US" sz="200" dirty="0"/>
          </a:p>
          <a:p>
            <a:pPr marL="455612" lvl="1" indent="0">
              <a:spcBef>
                <a:spcPts val="0"/>
              </a:spcBef>
              <a:buNone/>
            </a:pPr>
            <a:endParaRPr lang="en-US" sz="200" dirty="0"/>
          </a:p>
          <a:p>
            <a:pPr marL="455612" lvl="1" indent="0">
              <a:spcBef>
                <a:spcPts val="0"/>
              </a:spcBef>
              <a:buNone/>
            </a:pPr>
            <a:endParaRPr lang="en-US" sz="200" dirty="0"/>
          </a:p>
          <a:p>
            <a:pPr marL="455612" lvl="1" indent="0">
              <a:spcBef>
                <a:spcPts val="0"/>
              </a:spcBef>
              <a:buNone/>
            </a:pPr>
            <a:endParaRPr lang="en-US" sz="200" dirty="0"/>
          </a:p>
          <a:p>
            <a:pPr marL="455612" lvl="1" indent="0">
              <a:spcBef>
                <a:spcPts val="0"/>
              </a:spcBef>
              <a:buNone/>
            </a:pPr>
            <a:endParaRPr lang="en-US" sz="200" dirty="0"/>
          </a:p>
          <a:p>
            <a:pPr marL="455612" lvl="1" indent="0">
              <a:spcBef>
                <a:spcPts val="0"/>
              </a:spcBef>
              <a:buNone/>
            </a:pPr>
            <a:endParaRPr lang="en-US" sz="200" dirty="0"/>
          </a:p>
          <a:p>
            <a:pPr marL="455612" lvl="1" indent="0">
              <a:spcBef>
                <a:spcPts val="0"/>
              </a:spcBef>
              <a:buNone/>
            </a:pPr>
            <a:endParaRPr lang="en-US" sz="200" dirty="0"/>
          </a:p>
          <a:p>
            <a:pPr marL="455612" lvl="1" indent="0">
              <a:spcBef>
                <a:spcPts val="0"/>
              </a:spcBef>
              <a:buNone/>
            </a:pPr>
            <a:endParaRPr lang="en-US" sz="200" dirty="0"/>
          </a:p>
          <a:p>
            <a:pPr marL="455612" lvl="1" indent="0">
              <a:spcBef>
                <a:spcPts val="0"/>
              </a:spcBef>
              <a:buNone/>
            </a:pPr>
            <a:endParaRPr lang="en-US" sz="200" dirty="0"/>
          </a:p>
          <a:p>
            <a:pPr marL="455612" lvl="1" indent="0">
              <a:spcBef>
                <a:spcPts val="0"/>
              </a:spcBef>
              <a:buNone/>
            </a:pPr>
            <a:endParaRPr lang="en-US" sz="200" dirty="0"/>
          </a:p>
          <a:p>
            <a:pPr marL="455612" lvl="1" indent="0">
              <a:spcBef>
                <a:spcPts val="0"/>
              </a:spcBef>
              <a:buNone/>
            </a:pPr>
            <a:endParaRPr lang="en-US" sz="200" dirty="0"/>
          </a:p>
          <a:p>
            <a:pPr marL="455612" lvl="1" indent="0">
              <a:spcBef>
                <a:spcPts val="0"/>
              </a:spcBef>
              <a:buNone/>
            </a:pPr>
            <a:endParaRPr lang="en-US" sz="200" dirty="0"/>
          </a:p>
          <a:p>
            <a:pPr marL="455612" lvl="1" indent="0">
              <a:spcBef>
                <a:spcPts val="0"/>
              </a:spcBef>
              <a:buNone/>
            </a:pPr>
            <a:endParaRPr lang="en-US" sz="200" dirty="0"/>
          </a:p>
          <a:p>
            <a:pPr marL="455612" lvl="1" indent="0">
              <a:spcBef>
                <a:spcPts val="0"/>
              </a:spcBef>
              <a:buNone/>
            </a:pPr>
            <a:endParaRPr lang="en-US" sz="200" dirty="0"/>
          </a:p>
          <a:p>
            <a:pPr lvl="1">
              <a:spcBef>
                <a:spcPts val="0"/>
              </a:spcBef>
            </a:pPr>
            <a:r>
              <a:rPr lang="en-US" sz="1600" dirty="0"/>
              <a:t>Foil activation data </a:t>
            </a:r>
            <a:r>
              <a:rPr lang="en-US" dirty="0"/>
              <a:t> </a:t>
            </a:r>
          </a:p>
        </p:txBody>
      </p:sp>
      <p:sp>
        <p:nvSpPr>
          <p:cNvPr id="4" name="Slide Number Placeholder 3">
            <a:extLst>
              <a:ext uri="{FF2B5EF4-FFF2-40B4-BE49-F238E27FC236}">
                <a16:creationId xmlns:a16="http://schemas.microsoft.com/office/drawing/2014/main" id="{08DD8116-2DFB-4B6D-ADF3-AA7992E96037}"/>
              </a:ext>
            </a:extLst>
          </p:cNvPr>
          <p:cNvSpPr>
            <a:spLocks noGrp="1"/>
          </p:cNvSpPr>
          <p:nvPr>
            <p:ph type="sldNum" sz="quarter" idx="10"/>
          </p:nvPr>
        </p:nvSpPr>
        <p:spPr>
          <a:xfrm>
            <a:off x="6732076" y="6528435"/>
            <a:ext cx="2133600" cy="365125"/>
          </a:xfrm>
        </p:spPr>
        <p:txBody>
          <a:bodyPr/>
          <a:lstStyle/>
          <a:p>
            <a:pPr>
              <a:defRPr/>
            </a:pPr>
            <a:fld id="{19845459-3F1B-4F43-8FC0-35ADCE8623CC}" type="slidenum">
              <a:rPr lang="en-US" smtClean="0"/>
              <a:pPr>
                <a:defRPr/>
              </a:pPr>
              <a:t>15</a:t>
            </a:fld>
            <a:endParaRPr lang="en-US"/>
          </a:p>
        </p:txBody>
      </p:sp>
      <p:sp>
        <p:nvSpPr>
          <p:cNvPr id="5" name="Title 1">
            <a:extLst>
              <a:ext uri="{FF2B5EF4-FFF2-40B4-BE49-F238E27FC236}">
                <a16:creationId xmlns:a16="http://schemas.microsoft.com/office/drawing/2014/main" id="{DF2B87D6-0028-4BEA-B892-30B493DC5054}"/>
              </a:ext>
            </a:extLst>
          </p:cNvPr>
          <p:cNvSpPr txBox="1">
            <a:spLocks/>
          </p:cNvSpPr>
          <p:nvPr/>
        </p:nvSpPr>
        <p:spPr bwMode="auto">
          <a:xfrm>
            <a:off x="1012598" y="-42021"/>
            <a:ext cx="6629400" cy="990600"/>
          </a:xfrm>
          <a:prstGeom prst="rect">
            <a:avLst/>
          </a:prstGeom>
          <a:noFill/>
          <a:ln w="9525">
            <a:noFill/>
            <a:miter lim="800000"/>
            <a:headEnd/>
            <a:tailEnd/>
          </a:ln>
        </p:spPr>
        <p:txBody>
          <a:bodyPr vert="horz" wrap="square" lIns="91021" tIns="45511" rIns="91021" bIns="45511" numCol="1" anchor="ctr" anchorCtr="0" compatLnSpc="1">
            <a:prstTxWarp prst="textNoShape">
              <a:avLst/>
            </a:prstTxWarp>
          </a:bodyPr>
          <a:lstStyle>
            <a:lvl1pPr algn="ctr" rtl="0" eaLnBrk="0" fontAlgn="base" hangingPunct="0">
              <a:spcBef>
                <a:spcPct val="0"/>
              </a:spcBef>
              <a:spcAft>
                <a:spcPct val="0"/>
              </a:spcAft>
              <a:defRPr sz="3600" b="1">
                <a:solidFill>
                  <a:schemeClr val="folHlink"/>
                </a:solidFill>
                <a:latin typeface="+mj-lt"/>
                <a:ea typeface="+mj-ea"/>
                <a:cs typeface="+mj-cs"/>
              </a:defRPr>
            </a:lvl1pPr>
            <a:lvl2pPr algn="ctr" rtl="0" eaLnBrk="0" fontAlgn="base" hangingPunct="0">
              <a:spcBef>
                <a:spcPct val="0"/>
              </a:spcBef>
              <a:spcAft>
                <a:spcPct val="0"/>
              </a:spcAft>
              <a:defRPr sz="3600" b="1">
                <a:solidFill>
                  <a:schemeClr val="folHlink"/>
                </a:solidFill>
                <a:latin typeface="Arial" charset="0"/>
              </a:defRPr>
            </a:lvl2pPr>
            <a:lvl3pPr algn="ctr" rtl="0" eaLnBrk="0" fontAlgn="base" hangingPunct="0">
              <a:spcBef>
                <a:spcPct val="0"/>
              </a:spcBef>
              <a:spcAft>
                <a:spcPct val="0"/>
              </a:spcAft>
              <a:defRPr sz="3600" b="1">
                <a:solidFill>
                  <a:schemeClr val="folHlink"/>
                </a:solidFill>
                <a:latin typeface="Arial" charset="0"/>
              </a:defRPr>
            </a:lvl3pPr>
            <a:lvl4pPr algn="ctr" rtl="0" eaLnBrk="0" fontAlgn="base" hangingPunct="0">
              <a:spcBef>
                <a:spcPct val="0"/>
              </a:spcBef>
              <a:spcAft>
                <a:spcPct val="0"/>
              </a:spcAft>
              <a:defRPr sz="3600" b="1">
                <a:solidFill>
                  <a:schemeClr val="folHlink"/>
                </a:solidFill>
                <a:latin typeface="Arial" charset="0"/>
              </a:defRPr>
            </a:lvl4pPr>
            <a:lvl5pPr algn="ctr" rtl="0" eaLnBrk="0" fontAlgn="base" hangingPunct="0">
              <a:spcBef>
                <a:spcPct val="0"/>
              </a:spcBef>
              <a:spcAft>
                <a:spcPct val="0"/>
              </a:spcAft>
              <a:defRPr sz="3600" b="1">
                <a:solidFill>
                  <a:schemeClr val="folHlink"/>
                </a:solidFill>
                <a:latin typeface="Arial" charset="0"/>
              </a:defRPr>
            </a:lvl5pPr>
            <a:lvl6pPr marL="455272" algn="ctr" rtl="0" fontAlgn="base">
              <a:spcBef>
                <a:spcPct val="0"/>
              </a:spcBef>
              <a:spcAft>
                <a:spcPct val="0"/>
              </a:spcAft>
              <a:defRPr sz="3600" b="1">
                <a:solidFill>
                  <a:schemeClr val="folHlink"/>
                </a:solidFill>
                <a:latin typeface="Arial" charset="0"/>
              </a:defRPr>
            </a:lvl6pPr>
            <a:lvl7pPr marL="910544" algn="ctr" rtl="0" fontAlgn="base">
              <a:spcBef>
                <a:spcPct val="0"/>
              </a:spcBef>
              <a:spcAft>
                <a:spcPct val="0"/>
              </a:spcAft>
              <a:defRPr sz="3600" b="1">
                <a:solidFill>
                  <a:schemeClr val="folHlink"/>
                </a:solidFill>
                <a:latin typeface="Arial" charset="0"/>
              </a:defRPr>
            </a:lvl7pPr>
            <a:lvl8pPr marL="1365819" algn="ctr" rtl="0" fontAlgn="base">
              <a:spcBef>
                <a:spcPct val="0"/>
              </a:spcBef>
              <a:spcAft>
                <a:spcPct val="0"/>
              </a:spcAft>
              <a:defRPr sz="3600" b="1">
                <a:solidFill>
                  <a:schemeClr val="folHlink"/>
                </a:solidFill>
                <a:latin typeface="Arial" charset="0"/>
              </a:defRPr>
            </a:lvl8pPr>
            <a:lvl9pPr marL="1821090" algn="ctr" rtl="0" fontAlgn="base">
              <a:spcBef>
                <a:spcPct val="0"/>
              </a:spcBef>
              <a:spcAft>
                <a:spcPct val="0"/>
              </a:spcAft>
              <a:defRPr sz="3600" b="1">
                <a:solidFill>
                  <a:schemeClr val="folHlink"/>
                </a:solidFill>
                <a:latin typeface="Arial" charset="0"/>
              </a:defRPr>
            </a:lvl9pPr>
          </a:lstStyle>
          <a:p>
            <a:r>
              <a:rPr lang="en-US" sz="3000" kern="0" dirty="0"/>
              <a:t>Sampling Nuclear Data </a:t>
            </a:r>
          </a:p>
          <a:p>
            <a:r>
              <a:rPr lang="en-US" sz="3000" kern="0" dirty="0"/>
              <a:t>Covariance Libraries</a:t>
            </a:r>
          </a:p>
        </p:txBody>
      </p:sp>
      <p:sp>
        <p:nvSpPr>
          <p:cNvPr id="6" name="Slide Number Placeholder 3">
            <a:extLst>
              <a:ext uri="{FF2B5EF4-FFF2-40B4-BE49-F238E27FC236}">
                <a16:creationId xmlns:a16="http://schemas.microsoft.com/office/drawing/2014/main" id="{3337AD45-988B-481F-BDB3-FBFD6ABFF6F5}"/>
              </a:ext>
            </a:extLst>
          </p:cNvPr>
          <p:cNvSpPr txBox="1">
            <a:spLocks/>
          </p:cNvSpPr>
          <p:nvPr/>
        </p:nvSpPr>
        <p:spPr>
          <a:xfrm>
            <a:off x="11120026" y="7378443"/>
            <a:ext cx="2133600" cy="365125"/>
          </a:xfrm>
          <a:prstGeom prst="rect">
            <a:avLst/>
          </a:prstGeom>
        </p:spPr>
        <p:txBody>
          <a:bodyPr vert="horz" lIns="91440" tIns="45720" rIns="91440" bIns="45720" rtlCol="0" anchor="ctr"/>
          <a:lstStyle>
            <a:defPPr>
              <a:defRPr lang="en-US"/>
            </a:defPPr>
            <a:lvl1pPr algn="r" rtl="0" fontAlgn="base">
              <a:spcBef>
                <a:spcPct val="0"/>
              </a:spcBef>
              <a:spcAft>
                <a:spcPct val="0"/>
              </a:spcAft>
              <a:defRPr sz="1200" kern="1200">
                <a:solidFill>
                  <a:schemeClr val="tx1">
                    <a:tint val="75000"/>
                  </a:schemeClr>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a:defRPr/>
            </a:pPr>
            <a:fld id="{19845459-3F1B-4F43-8FC0-35ADCE8623CC}" type="slidenum">
              <a:rPr lang="en-US" smtClean="0"/>
              <a:pPr>
                <a:defRPr/>
              </a:pPr>
              <a:t>15</a:t>
            </a:fld>
            <a:endParaRPr lang="en-US"/>
          </a:p>
        </p:txBody>
      </p:sp>
      <p:pic>
        <p:nvPicPr>
          <p:cNvPr id="28" name="Picture 27">
            <a:extLst>
              <a:ext uri="{FF2B5EF4-FFF2-40B4-BE49-F238E27FC236}">
                <a16:creationId xmlns:a16="http://schemas.microsoft.com/office/drawing/2014/main" id="{F27373AC-D835-4961-801A-D280F04033D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1099" y="1842836"/>
            <a:ext cx="3060326" cy="2193148"/>
          </a:xfrm>
          <a:prstGeom prst="rect">
            <a:avLst/>
          </a:prstGeom>
        </p:spPr>
      </p:pic>
      <p:sp>
        <p:nvSpPr>
          <p:cNvPr id="35" name="Arrow: Curved Right 34">
            <a:extLst>
              <a:ext uri="{FF2B5EF4-FFF2-40B4-BE49-F238E27FC236}">
                <a16:creationId xmlns:a16="http://schemas.microsoft.com/office/drawing/2014/main" id="{80B182F3-8BA3-40AE-97A5-4B68D5D263FC}"/>
              </a:ext>
            </a:extLst>
          </p:cNvPr>
          <p:cNvSpPr/>
          <p:nvPr/>
        </p:nvSpPr>
        <p:spPr bwMode="auto">
          <a:xfrm>
            <a:off x="131678" y="1701219"/>
            <a:ext cx="343532" cy="2418561"/>
          </a:xfrm>
          <a:prstGeom prst="curvedRightArrow">
            <a:avLst/>
          </a:prstGeom>
          <a:solidFill>
            <a:schemeClr val="bg1"/>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19" name="Slide Number Placeholder 3">
            <a:extLst>
              <a:ext uri="{FF2B5EF4-FFF2-40B4-BE49-F238E27FC236}">
                <a16:creationId xmlns:a16="http://schemas.microsoft.com/office/drawing/2014/main" id="{8284F627-7FCB-479D-9FA6-A6E275C64E0F}"/>
              </a:ext>
            </a:extLst>
          </p:cNvPr>
          <p:cNvSpPr txBox="1">
            <a:spLocks/>
          </p:cNvSpPr>
          <p:nvPr/>
        </p:nvSpPr>
        <p:spPr>
          <a:xfrm>
            <a:off x="11265663" y="7409587"/>
            <a:ext cx="2133600" cy="365125"/>
          </a:xfrm>
          <a:prstGeom prst="rect">
            <a:avLst/>
          </a:prstGeom>
        </p:spPr>
        <p:txBody>
          <a:bodyPr vert="horz" lIns="91440" tIns="45720" rIns="91440" bIns="45720" rtlCol="0" anchor="ctr"/>
          <a:lstStyle>
            <a:defPPr>
              <a:defRPr lang="en-US"/>
            </a:defPPr>
            <a:lvl1pPr algn="r" rtl="0" fontAlgn="base">
              <a:spcBef>
                <a:spcPct val="0"/>
              </a:spcBef>
              <a:spcAft>
                <a:spcPct val="0"/>
              </a:spcAft>
              <a:defRPr sz="1200" kern="1200">
                <a:solidFill>
                  <a:schemeClr val="tx1">
                    <a:tint val="75000"/>
                  </a:schemeClr>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19845459-3F1B-4F43-8FC0-35ADCE8623CC}" type="slidenum">
              <a:rPr kumimoji="0" lang="en-US" sz="1200" b="0" i="0" u="none" strike="noStrike" kern="1200" cap="none" spc="0" normalizeH="0" baseline="0" noProof="0" smtClean="0">
                <a:ln>
                  <a:noFill/>
                </a:ln>
                <a:solidFill>
                  <a:srgbClr val="000000">
                    <a:tint val="75000"/>
                  </a:srgbClr>
                </a:solidFill>
                <a:effectLst/>
                <a:uLnTx/>
                <a:uFillTx/>
                <a:latin typeface="Arial" charset="0"/>
                <a:ea typeface="+mn-ea"/>
                <a:cs typeface="Arial" charset="0"/>
              </a:rPr>
              <a:pPr marL="0" marR="0" lvl="0" indent="0" algn="r" defTabSz="914400" rtl="0" eaLnBrk="1" fontAlgn="base" latinLnBrk="0" hangingPunct="1">
                <a:lnSpc>
                  <a:spcPct val="100000"/>
                </a:lnSpc>
                <a:spcBef>
                  <a:spcPct val="0"/>
                </a:spcBef>
                <a:spcAft>
                  <a:spcPct val="0"/>
                </a:spcAft>
                <a:buClrTx/>
                <a:buSzTx/>
                <a:buFontTx/>
                <a:buNone/>
                <a:tabLst/>
                <a:defRPr/>
              </a:pPr>
              <a:t>15</a:t>
            </a:fld>
            <a:endParaRPr kumimoji="0" lang="en-US" sz="1200" b="0" i="0" u="none" strike="noStrike" kern="1200" cap="none" spc="0" normalizeH="0" baseline="0" noProof="0">
              <a:ln>
                <a:noFill/>
              </a:ln>
              <a:solidFill>
                <a:srgbClr val="000000">
                  <a:tint val="75000"/>
                </a:srgbClr>
              </a:solidFill>
              <a:effectLst/>
              <a:uLnTx/>
              <a:uFillTx/>
              <a:latin typeface="Arial" charset="0"/>
              <a:ea typeface="+mn-ea"/>
              <a:cs typeface="Arial" charset="0"/>
            </a:endParaRPr>
          </a:p>
        </p:txBody>
      </p:sp>
      <p:sp>
        <p:nvSpPr>
          <p:cNvPr id="120" name="TextBox 119">
            <a:extLst>
              <a:ext uri="{FF2B5EF4-FFF2-40B4-BE49-F238E27FC236}">
                <a16:creationId xmlns:a16="http://schemas.microsoft.com/office/drawing/2014/main" id="{D4FECB0F-A29E-4912-B203-D87E50F18FA8}"/>
              </a:ext>
            </a:extLst>
          </p:cNvPr>
          <p:cNvSpPr txBox="1"/>
          <p:nvPr/>
        </p:nvSpPr>
        <p:spPr>
          <a:xfrm>
            <a:off x="5411476" y="1688419"/>
            <a:ext cx="1569058" cy="646331"/>
          </a:xfrm>
          <a:prstGeom prst="rect">
            <a:avLst/>
          </a:prstGeom>
          <a:noFill/>
        </p:spPr>
        <p:txBody>
          <a:bodyPr wrap="square" rtlCol="0">
            <a:spAutoFit/>
          </a:bodyPr>
          <a:lstStyle/>
          <a:p>
            <a:pPr algn="ctr" fontAlgn="base">
              <a:spcBef>
                <a:spcPct val="0"/>
              </a:spcBef>
              <a:spcAft>
                <a:spcPct val="0"/>
              </a:spcAft>
            </a:pPr>
            <a:r>
              <a:rPr lang="en-US" dirty="0">
                <a:solidFill>
                  <a:srgbClr val="000000"/>
                </a:solidFill>
                <a:latin typeface="Arial" charset="0"/>
                <a:cs typeface="Arial" charset="0"/>
              </a:rPr>
              <a:t>Unperturbed </a:t>
            </a:r>
          </a:p>
          <a:p>
            <a:pPr algn="ctr" fontAlgn="base">
              <a:spcBef>
                <a:spcPct val="0"/>
              </a:spcBef>
              <a:spcAft>
                <a:spcPct val="0"/>
              </a:spcAft>
            </a:pPr>
            <a:r>
              <a:rPr lang="en-US" dirty="0">
                <a:solidFill>
                  <a:srgbClr val="000000"/>
                </a:solidFill>
                <a:latin typeface="Arial" charset="0"/>
                <a:cs typeface="Arial" charset="0"/>
              </a:rPr>
              <a:t>Response </a:t>
            </a:r>
          </a:p>
        </p:txBody>
      </p:sp>
      <p:sp>
        <p:nvSpPr>
          <p:cNvPr id="121" name="Left Brace 120">
            <a:extLst>
              <a:ext uri="{FF2B5EF4-FFF2-40B4-BE49-F238E27FC236}">
                <a16:creationId xmlns:a16="http://schemas.microsoft.com/office/drawing/2014/main" id="{3EFE5F54-8A5C-48C2-8594-B5FD41E0FB35}"/>
              </a:ext>
            </a:extLst>
          </p:cNvPr>
          <p:cNvSpPr/>
          <p:nvPr/>
        </p:nvSpPr>
        <p:spPr bwMode="auto">
          <a:xfrm rot="5400000">
            <a:off x="7853598" y="1405763"/>
            <a:ext cx="162972" cy="1955995"/>
          </a:xfrm>
          <a:prstGeom prst="leftBrace">
            <a:avLst/>
          </a:prstGeom>
          <a:solidFill>
            <a:srgbClr val="FFFFFF"/>
          </a:solidFill>
          <a:ln w="952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charset="0"/>
              <a:cs typeface="Arial" charset="0"/>
            </a:endParaRPr>
          </a:p>
        </p:txBody>
      </p:sp>
      <p:sp>
        <p:nvSpPr>
          <p:cNvPr id="122" name="TextBox 121">
            <a:extLst>
              <a:ext uri="{FF2B5EF4-FFF2-40B4-BE49-F238E27FC236}">
                <a16:creationId xmlns:a16="http://schemas.microsoft.com/office/drawing/2014/main" id="{28126853-B951-49D5-8CF6-7A796D89E9E5}"/>
              </a:ext>
            </a:extLst>
          </p:cNvPr>
          <p:cNvSpPr txBox="1"/>
          <p:nvPr/>
        </p:nvSpPr>
        <p:spPr>
          <a:xfrm>
            <a:off x="6781800" y="1715582"/>
            <a:ext cx="2481666" cy="646331"/>
          </a:xfrm>
          <a:prstGeom prst="rect">
            <a:avLst/>
          </a:prstGeom>
          <a:noFill/>
        </p:spPr>
        <p:txBody>
          <a:bodyPr wrap="square" rtlCol="0">
            <a:spAutoFit/>
          </a:bodyPr>
          <a:lstStyle/>
          <a:p>
            <a:pPr algn="ctr" fontAlgn="base">
              <a:spcBef>
                <a:spcPct val="0"/>
              </a:spcBef>
              <a:spcAft>
                <a:spcPct val="0"/>
              </a:spcAft>
            </a:pPr>
            <a:r>
              <a:rPr lang="en-US" dirty="0">
                <a:solidFill>
                  <a:srgbClr val="000000"/>
                </a:solidFill>
                <a:latin typeface="Arial" charset="0"/>
                <a:cs typeface="Arial" charset="0"/>
              </a:rPr>
              <a:t>N Perturbed Sampled Responses</a:t>
            </a:r>
          </a:p>
        </p:txBody>
      </p:sp>
      <p:pic>
        <p:nvPicPr>
          <p:cNvPr id="123" name="Picture 122">
            <a:extLst>
              <a:ext uri="{FF2B5EF4-FFF2-40B4-BE49-F238E27FC236}">
                <a16:creationId xmlns:a16="http://schemas.microsoft.com/office/drawing/2014/main" id="{AC75B2AB-5E6A-4164-A2AC-C044CBB25F8A}"/>
              </a:ext>
            </a:extLst>
          </p:cNvPr>
          <p:cNvPicPr>
            <a:picLocks noChangeAspect="1"/>
          </p:cNvPicPr>
          <p:nvPr/>
        </p:nvPicPr>
        <p:blipFill>
          <a:blip r:embed="rId3"/>
          <a:stretch>
            <a:fillRect/>
          </a:stretch>
        </p:blipFill>
        <p:spPr>
          <a:xfrm>
            <a:off x="7064843" y="5423425"/>
            <a:ext cx="1142098" cy="946310"/>
          </a:xfrm>
          <a:prstGeom prst="rect">
            <a:avLst/>
          </a:prstGeom>
        </p:spPr>
      </p:pic>
      <p:sp>
        <p:nvSpPr>
          <p:cNvPr id="124" name="Left Brace 123">
            <a:extLst>
              <a:ext uri="{FF2B5EF4-FFF2-40B4-BE49-F238E27FC236}">
                <a16:creationId xmlns:a16="http://schemas.microsoft.com/office/drawing/2014/main" id="{442B4FBE-4061-433E-A33E-8FFD83C76328}"/>
              </a:ext>
            </a:extLst>
          </p:cNvPr>
          <p:cNvSpPr/>
          <p:nvPr/>
        </p:nvSpPr>
        <p:spPr bwMode="auto">
          <a:xfrm rot="5400000">
            <a:off x="6217867" y="1975047"/>
            <a:ext cx="166199" cy="838284"/>
          </a:xfrm>
          <a:prstGeom prst="leftBrace">
            <a:avLst/>
          </a:prstGeom>
          <a:solidFill>
            <a:srgbClr val="FFFFFF"/>
          </a:solidFill>
          <a:ln w="952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charset="0"/>
              <a:cs typeface="Arial" charset="0"/>
            </a:endParaRPr>
          </a:p>
        </p:txBody>
      </p:sp>
      <p:sp>
        <p:nvSpPr>
          <p:cNvPr id="126" name="TextBox 125">
            <a:extLst>
              <a:ext uri="{FF2B5EF4-FFF2-40B4-BE49-F238E27FC236}">
                <a16:creationId xmlns:a16="http://schemas.microsoft.com/office/drawing/2014/main" id="{FF9930CC-2042-4E0D-90A3-A17A9EEEF845}"/>
              </a:ext>
            </a:extLst>
          </p:cNvPr>
          <p:cNvSpPr txBox="1"/>
          <p:nvPr/>
        </p:nvSpPr>
        <p:spPr>
          <a:xfrm>
            <a:off x="4309056" y="1180579"/>
            <a:ext cx="4818060" cy="408623"/>
          </a:xfrm>
          <a:prstGeom prst="roundRect">
            <a:avLst/>
          </a:prstGeom>
          <a:solidFill>
            <a:srgbClr val="FFFFFF"/>
          </a:solidFill>
          <a:ln w="25400" cap="flat" cmpd="sng" algn="ctr">
            <a:solidFill>
              <a:srgbClr val="000000"/>
            </a:solidFill>
            <a:prstDash val="solid"/>
          </a:ln>
          <a:effectLst/>
        </p:spPr>
        <p:txBody>
          <a:bodyPr wrap="square" rtlCol="0">
            <a:sp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a:ea typeface="+mn-ea"/>
                <a:cs typeface="+mn-cs"/>
              </a:rPr>
              <a:t>SCALE Sampler Module (Neutron Transport)  </a:t>
            </a:r>
          </a:p>
        </p:txBody>
      </p:sp>
      <p:sp>
        <p:nvSpPr>
          <p:cNvPr id="127" name="Left Brace 126">
            <a:extLst>
              <a:ext uri="{FF2B5EF4-FFF2-40B4-BE49-F238E27FC236}">
                <a16:creationId xmlns:a16="http://schemas.microsoft.com/office/drawing/2014/main" id="{0D32E8A3-29F9-4168-9853-051B3720B81F}"/>
              </a:ext>
            </a:extLst>
          </p:cNvPr>
          <p:cNvSpPr/>
          <p:nvPr/>
        </p:nvSpPr>
        <p:spPr bwMode="auto">
          <a:xfrm rot="5400000">
            <a:off x="7145131" y="26856"/>
            <a:ext cx="185418" cy="3350482"/>
          </a:xfrm>
          <a:prstGeom prst="leftBrace">
            <a:avLst/>
          </a:prstGeom>
          <a:solidFill>
            <a:srgbClr val="FFFFFF"/>
          </a:solidFill>
          <a:ln w="952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charset="0"/>
              <a:cs typeface="Arial" charset="0"/>
            </a:endParaRPr>
          </a:p>
        </p:txBody>
      </p:sp>
      <p:pic>
        <p:nvPicPr>
          <p:cNvPr id="128" name="Picture 127">
            <a:extLst>
              <a:ext uri="{FF2B5EF4-FFF2-40B4-BE49-F238E27FC236}">
                <a16:creationId xmlns:a16="http://schemas.microsoft.com/office/drawing/2014/main" id="{C2D921CA-8C10-48F6-BA8B-B7B7C5DC0224}"/>
              </a:ext>
            </a:extLst>
          </p:cNvPr>
          <p:cNvPicPr>
            <a:picLocks noChangeAspect="1"/>
          </p:cNvPicPr>
          <p:nvPr/>
        </p:nvPicPr>
        <p:blipFill>
          <a:blip r:embed="rId4"/>
          <a:stretch>
            <a:fillRect/>
          </a:stretch>
        </p:blipFill>
        <p:spPr>
          <a:xfrm>
            <a:off x="7114917" y="5480718"/>
            <a:ext cx="1054162" cy="831724"/>
          </a:xfrm>
          <a:prstGeom prst="rect">
            <a:avLst/>
          </a:prstGeom>
        </p:spPr>
      </p:pic>
      <p:sp>
        <p:nvSpPr>
          <p:cNvPr id="129" name="Left Brace 128">
            <a:extLst>
              <a:ext uri="{FF2B5EF4-FFF2-40B4-BE49-F238E27FC236}">
                <a16:creationId xmlns:a16="http://schemas.microsoft.com/office/drawing/2014/main" id="{E1E199D0-12D5-4FE4-8A25-AE98F9BCA2D8}"/>
              </a:ext>
            </a:extLst>
          </p:cNvPr>
          <p:cNvSpPr/>
          <p:nvPr/>
        </p:nvSpPr>
        <p:spPr bwMode="auto">
          <a:xfrm rot="16200000">
            <a:off x="7329157" y="2678857"/>
            <a:ext cx="154076" cy="3013771"/>
          </a:xfrm>
          <a:prstGeom prst="leftBrace">
            <a:avLst>
              <a:gd name="adj1" fmla="val 8333"/>
              <a:gd name="adj2" fmla="val 16152"/>
            </a:avLst>
          </a:prstGeom>
          <a:solidFill>
            <a:srgbClr val="FFFFFF"/>
          </a:solidFill>
          <a:ln w="952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charset="0"/>
              <a:cs typeface="Arial" charset="0"/>
            </a:endParaRPr>
          </a:p>
        </p:txBody>
      </p:sp>
      <p:pic>
        <p:nvPicPr>
          <p:cNvPr id="131" name="Picture 130">
            <a:extLst>
              <a:ext uri="{FF2B5EF4-FFF2-40B4-BE49-F238E27FC236}">
                <a16:creationId xmlns:a16="http://schemas.microsoft.com/office/drawing/2014/main" id="{78C431AE-F990-4B16-8BB7-7AF391B3E469}"/>
              </a:ext>
            </a:extLst>
          </p:cNvPr>
          <p:cNvPicPr>
            <a:picLocks noChangeAspect="1"/>
          </p:cNvPicPr>
          <p:nvPr/>
        </p:nvPicPr>
        <p:blipFill>
          <a:blip r:embed="rId3"/>
          <a:stretch>
            <a:fillRect/>
          </a:stretch>
        </p:blipFill>
        <p:spPr>
          <a:xfrm>
            <a:off x="5881825" y="2481685"/>
            <a:ext cx="838285" cy="694579"/>
          </a:xfrm>
          <a:prstGeom prst="rect">
            <a:avLst/>
          </a:prstGeom>
        </p:spPr>
      </p:pic>
      <p:pic>
        <p:nvPicPr>
          <p:cNvPr id="132" name="Picture 131">
            <a:extLst>
              <a:ext uri="{FF2B5EF4-FFF2-40B4-BE49-F238E27FC236}">
                <a16:creationId xmlns:a16="http://schemas.microsoft.com/office/drawing/2014/main" id="{4015ABC9-2A30-4FBB-B1E6-09C02992FC2A}"/>
              </a:ext>
            </a:extLst>
          </p:cNvPr>
          <p:cNvPicPr>
            <a:picLocks noChangeAspect="1"/>
          </p:cNvPicPr>
          <p:nvPr/>
        </p:nvPicPr>
        <p:blipFill>
          <a:blip r:embed="rId4"/>
          <a:stretch>
            <a:fillRect/>
          </a:stretch>
        </p:blipFill>
        <p:spPr>
          <a:xfrm>
            <a:off x="5915890" y="2527988"/>
            <a:ext cx="773740" cy="610474"/>
          </a:xfrm>
          <a:prstGeom prst="rect">
            <a:avLst/>
          </a:prstGeom>
        </p:spPr>
      </p:pic>
      <p:pic>
        <p:nvPicPr>
          <p:cNvPr id="133" name="Picture 132">
            <a:extLst>
              <a:ext uri="{FF2B5EF4-FFF2-40B4-BE49-F238E27FC236}">
                <a16:creationId xmlns:a16="http://schemas.microsoft.com/office/drawing/2014/main" id="{5BFA2723-316C-401F-9ED7-280EC4D807BE}"/>
              </a:ext>
            </a:extLst>
          </p:cNvPr>
          <p:cNvPicPr>
            <a:picLocks noChangeAspect="1"/>
          </p:cNvPicPr>
          <p:nvPr/>
        </p:nvPicPr>
        <p:blipFill>
          <a:blip r:embed="rId3"/>
          <a:stretch>
            <a:fillRect/>
          </a:stretch>
        </p:blipFill>
        <p:spPr>
          <a:xfrm>
            <a:off x="6957087" y="2495554"/>
            <a:ext cx="838285" cy="694579"/>
          </a:xfrm>
          <a:prstGeom prst="rect">
            <a:avLst/>
          </a:prstGeom>
        </p:spPr>
      </p:pic>
      <p:pic>
        <p:nvPicPr>
          <p:cNvPr id="134" name="Picture 133">
            <a:extLst>
              <a:ext uri="{FF2B5EF4-FFF2-40B4-BE49-F238E27FC236}">
                <a16:creationId xmlns:a16="http://schemas.microsoft.com/office/drawing/2014/main" id="{08F444E2-5ED3-4AAC-8D8A-80EC4D47D7F3}"/>
              </a:ext>
            </a:extLst>
          </p:cNvPr>
          <p:cNvPicPr>
            <a:picLocks noChangeAspect="1"/>
          </p:cNvPicPr>
          <p:nvPr/>
        </p:nvPicPr>
        <p:blipFill>
          <a:blip r:embed="rId4"/>
          <a:stretch>
            <a:fillRect/>
          </a:stretch>
        </p:blipFill>
        <p:spPr>
          <a:xfrm>
            <a:off x="6987537" y="2532882"/>
            <a:ext cx="773740" cy="610474"/>
          </a:xfrm>
          <a:prstGeom prst="rect">
            <a:avLst/>
          </a:prstGeom>
        </p:spPr>
      </p:pic>
      <p:pic>
        <p:nvPicPr>
          <p:cNvPr id="135" name="Picture 134">
            <a:extLst>
              <a:ext uri="{FF2B5EF4-FFF2-40B4-BE49-F238E27FC236}">
                <a16:creationId xmlns:a16="http://schemas.microsoft.com/office/drawing/2014/main" id="{D976A515-D033-4D3B-B19F-0FFFB71E3685}"/>
              </a:ext>
            </a:extLst>
          </p:cNvPr>
          <p:cNvPicPr>
            <a:picLocks noChangeAspect="1"/>
          </p:cNvPicPr>
          <p:nvPr/>
        </p:nvPicPr>
        <p:blipFill>
          <a:blip r:embed="rId3"/>
          <a:stretch>
            <a:fillRect/>
          </a:stretch>
        </p:blipFill>
        <p:spPr>
          <a:xfrm>
            <a:off x="8058176" y="2489563"/>
            <a:ext cx="838285" cy="694579"/>
          </a:xfrm>
          <a:prstGeom prst="rect">
            <a:avLst/>
          </a:prstGeom>
        </p:spPr>
      </p:pic>
      <p:pic>
        <p:nvPicPr>
          <p:cNvPr id="136" name="Picture 135">
            <a:extLst>
              <a:ext uri="{FF2B5EF4-FFF2-40B4-BE49-F238E27FC236}">
                <a16:creationId xmlns:a16="http://schemas.microsoft.com/office/drawing/2014/main" id="{81020215-761C-4E5B-9BC8-81E49F50DC7D}"/>
              </a:ext>
            </a:extLst>
          </p:cNvPr>
          <p:cNvPicPr>
            <a:picLocks noChangeAspect="1"/>
          </p:cNvPicPr>
          <p:nvPr/>
        </p:nvPicPr>
        <p:blipFill>
          <a:blip r:embed="rId4"/>
          <a:stretch>
            <a:fillRect/>
          </a:stretch>
        </p:blipFill>
        <p:spPr>
          <a:xfrm>
            <a:off x="8090448" y="2543454"/>
            <a:ext cx="773740" cy="610474"/>
          </a:xfrm>
          <a:prstGeom prst="rect">
            <a:avLst/>
          </a:prstGeom>
        </p:spPr>
      </p:pic>
      <p:pic>
        <p:nvPicPr>
          <p:cNvPr id="138" name="Picture 137">
            <a:extLst>
              <a:ext uri="{FF2B5EF4-FFF2-40B4-BE49-F238E27FC236}">
                <a16:creationId xmlns:a16="http://schemas.microsoft.com/office/drawing/2014/main" id="{687F4832-6727-46C6-A5D2-61C597D5A956}"/>
              </a:ext>
            </a:extLst>
          </p:cNvPr>
          <p:cNvPicPr>
            <a:picLocks noChangeAspect="1"/>
          </p:cNvPicPr>
          <p:nvPr/>
        </p:nvPicPr>
        <p:blipFill>
          <a:blip r:embed="rId3"/>
          <a:stretch>
            <a:fillRect/>
          </a:stretch>
        </p:blipFill>
        <p:spPr>
          <a:xfrm>
            <a:off x="5995551" y="4269503"/>
            <a:ext cx="838285" cy="694579"/>
          </a:xfrm>
          <a:prstGeom prst="rect">
            <a:avLst/>
          </a:prstGeom>
        </p:spPr>
      </p:pic>
      <p:pic>
        <p:nvPicPr>
          <p:cNvPr id="139" name="Picture 138">
            <a:extLst>
              <a:ext uri="{FF2B5EF4-FFF2-40B4-BE49-F238E27FC236}">
                <a16:creationId xmlns:a16="http://schemas.microsoft.com/office/drawing/2014/main" id="{867B31CD-8452-4E6C-BA62-E8DBF7286F06}"/>
              </a:ext>
            </a:extLst>
          </p:cNvPr>
          <p:cNvPicPr>
            <a:picLocks noChangeAspect="1"/>
          </p:cNvPicPr>
          <p:nvPr/>
        </p:nvPicPr>
        <p:blipFill>
          <a:blip r:embed="rId4"/>
          <a:stretch>
            <a:fillRect/>
          </a:stretch>
        </p:blipFill>
        <p:spPr>
          <a:xfrm>
            <a:off x="6026001" y="4306831"/>
            <a:ext cx="773740" cy="610474"/>
          </a:xfrm>
          <a:prstGeom prst="rect">
            <a:avLst/>
          </a:prstGeom>
        </p:spPr>
      </p:pic>
      <p:sp>
        <p:nvSpPr>
          <p:cNvPr id="142" name="Rectangle 141">
            <a:extLst>
              <a:ext uri="{FF2B5EF4-FFF2-40B4-BE49-F238E27FC236}">
                <a16:creationId xmlns:a16="http://schemas.microsoft.com/office/drawing/2014/main" id="{BECEFA32-D701-4D36-B444-6DDFF4D636CB}"/>
              </a:ext>
            </a:extLst>
          </p:cNvPr>
          <p:cNvSpPr/>
          <p:nvPr/>
        </p:nvSpPr>
        <p:spPr>
          <a:xfrm>
            <a:off x="5914402" y="2515090"/>
            <a:ext cx="775228" cy="61886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3" name="Picture 142">
            <a:extLst>
              <a:ext uri="{FF2B5EF4-FFF2-40B4-BE49-F238E27FC236}">
                <a16:creationId xmlns:a16="http://schemas.microsoft.com/office/drawing/2014/main" id="{79715C02-181E-4547-A192-95A81D958A39}"/>
              </a:ext>
            </a:extLst>
          </p:cNvPr>
          <p:cNvPicPr>
            <a:picLocks noChangeAspect="1"/>
          </p:cNvPicPr>
          <p:nvPr/>
        </p:nvPicPr>
        <p:blipFill>
          <a:blip r:embed="rId4"/>
          <a:stretch>
            <a:fillRect/>
          </a:stretch>
        </p:blipFill>
        <p:spPr>
          <a:xfrm>
            <a:off x="6139052" y="2513185"/>
            <a:ext cx="342840" cy="625277"/>
          </a:xfrm>
          <a:prstGeom prst="rect">
            <a:avLst/>
          </a:prstGeom>
        </p:spPr>
      </p:pic>
      <p:sp>
        <p:nvSpPr>
          <p:cNvPr id="144" name="Rectangle 143">
            <a:extLst>
              <a:ext uri="{FF2B5EF4-FFF2-40B4-BE49-F238E27FC236}">
                <a16:creationId xmlns:a16="http://schemas.microsoft.com/office/drawing/2014/main" id="{EE5A45E7-FE88-4CF6-90A8-6BF3110B4BAF}"/>
              </a:ext>
            </a:extLst>
          </p:cNvPr>
          <p:cNvSpPr/>
          <p:nvPr/>
        </p:nvSpPr>
        <p:spPr>
          <a:xfrm>
            <a:off x="6984325" y="2532882"/>
            <a:ext cx="775228" cy="61886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5" name="Picture 144">
            <a:extLst>
              <a:ext uri="{FF2B5EF4-FFF2-40B4-BE49-F238E27FC236}">
                <a16:creationId xmlns:a16="http://schemas.microsoft.com/office/drawing/2014/main" id="{FC3B65D5-457D-454E-BA89-F3BAB8CB059C}"/>
              </a:ext>
            </a:extLst>
          </p:cNvPr>
          <p:cNvPicPr>
            <a:picLocks noChangeAspect="1"/>
          </p:cNvPicPr>
          <p:nvPr/>
        </p:nvPicPr>
        <p:blipFill>
          <a:blip r:embed="rId4"/>
          <a:stretch>
            <a:fillRect/>
          </a:stretch>
        </p:blipFill>
        <p:spPr>
          <a:xfrm>
            <a:off x="7208975" y="2530977"/>
            <a:ext cx="342840" cy="625277"/>
          </a:xfrm>
          <a:prstGeom prst="rect">
            <a:avLst/>
          </a:prstGeom>
        </p:spPr>
      </p:pic>
      <p:sp>
        <p:nvSpPr>
          <p:cNvPr id="146" name="Rectangle 145">
            <a:extLst>
              <a:ext uri="{FF2B5EF4-FFF2-40B4-BE49-F238E27FC236}">
                <a16:creationId xmlns:a16="http://schemas.microsoft.com/office/drawing/2014/main" id="{2E068FCB-F7C4-4128-A125-66C4E2846CBE}"/>
              </a:ext>
            </a:extLst>
          </p:cNvPr>
          <p:cNvSpPr/>
          <p:nvPr/>
        </p:nvSpPr>
        <p:spPr>
          <a:xfrm>
            <a:off x="8090448" y="2537283"/>
            <a:ext cx="775228" cy="61886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7" name="Picture 146">
            <a:extLst>
              <a:ext uri="{FF2B5EF4-FFF2-40B4-BE49-F238E27FC236}">
                <a16:creationId xmlns:a16="http://schemas.microsoft.com/office/drawing/2014/main" id="{7008941B-41B4-4E45-BFA1-32FA94344655}"/>
              </a:ext>
            </a:extLst>
          </p:cNvPr>
          <p:cNvPicPr>
            <a:picLocks noChangeAspect="1"/>
          </p:cNvPicPr>
          <p:nvPr/>
        </p:nvPicPr>
        <p:blipFill>
          <a:blip r:embed="rId4"/>
          <a:stretch>
            <a:fillRect/>
          </a:stretch>
        </p:blipFill>
        <p:spPr>
          <a:xfrm>
            <a:off x="8315098" y="2535378"/>
            <a:ext cx="342840" cy="625277"/>
          </a:xfrm>
          <a:prstGeom prst="rect">
            <a:avLst/>
          </a:prstGeom>
        </p:spPr>
      </p:pic>
      <p:sp>
        <p:nvSpPr>
          <p:cNvPr id="148" name="TextBox 147">
            <a:extLst>
              <a:ext uri="{FF2B5EF4-FFF2-40B4-BE49-F238E27FC236}">
                <a16:creationId xmlns:a16="http://schemas.microsoft.com/office/drawing/2014/main" id="{3D3F5AF9-0A9B-4577-AE04-4DCA1A0D7C3B}"/>
              </a:ext>
            </a:extLst>
          </p:cNvPr>
          <p:cNvSpPr txBox="1"/>
          <p:nvPr/>
        </p:nvSpPr>
        <p:spPr>
          <a:xfrm>
            <a:off x="4336902" y="2781933"/>
            <a:ext cx="1509104" cy="1191816"/>
          </a:xfrm>
          <a:prstGeom prst="roundRect">
            <a:avLst/>
          </a:prstGeom>
          <a:solidFill>
            <a:srgbClr val="FFFFFF"/>
          </a:solidFill>
          <a:ln w="25400" cap="flat" cmpd="sng" algn="ctr">
            <a:solidFill>
              <a:srgbClr val="000000"/>
            </a:solidFill>
            <a:prstDash val="solid"/>
          </a:ln>
          <a:effectLst/>
        </p:spPr>
        <p:txBody>
          <a:bodyPr wrap="square" rtlCol="0">
            <a:sp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Arial"/>
                <a:ea typeface="+mn-ea"/>
                <a:cs typeface="+mn-cs"/>
              </a:rPr>
              <a:t>IRDFF Nuclear Data Covariance</a:t>
            </a:r>
          </a:p>
          <a:p>
            <a:pPr marL="0" marR="0" lvl="0" indent="0" algn="ctr" defTabSz="914400" eaLnBrk="1" fontAlgn="base" latinLnBrk="0" hangingPunct="1">
              <a:lnSpc>
                <a:spcPct val="100000"/>
              </a:lnSpc>
              <a:spcBef>
                <a:spcPct val="0"/>
              </a:spcBef>
              <a:spcAft>
                <a:spcPct val="0"/>
              </a:spcAft>
              <a:buClrTx/>
              <a:buSzTx/>
              <a:buFontTx/>
              <a:buNone/>
              <a:tabLst/>
              <a:defRPr/>
            </a:pPr>
            <a:r>
              <a:rPr lang="en-US" sz="1600" kern="0" dirty="0">
                <a:solidFill>
                  <a:srgbClr val="000000"/>
                </a:solidFill>
                <a:latin typeface="Arial"/>
              </a:rPr>
              <a:t>Perturbation </a:t>
            </a:r>
            <a:r>
              <a:rPr kumimoji="0" lang="en-US" sz="1600" b="0" i="0" u="none" strike="noStrike" kern="0" cap="none" spc="0" normalizeH="0" baseline="0" noProof="0" dirty="0">
                <a:ln>
                  <a:noFill/>
                </a:ln>
                <a:solidFill>
                  <a:srgbClr val="000000"/>
                </a:solidFill>
                <a:effectLst/>
                <a:uLnTx/>
                <a:uFillTx/>
                <a:latin typeface="Arial"/>
                <a:ea typeface="+mn-ea"/>
                <a:cs typeface="+mn-cs"/>
              </a:rPr>
              <a:t> </a:t>
            </a:r>
          </a:p>
        </p:txBody>
      </p:sp>
      <p:cxnSp>
        <p:nvCxnSpPr>
          <p:cNvPr id="150" name="Straight Arrow Connector 149">
            <a:extLst>
              <a:ext uri="{FF2B5EF4-FFF2-40B4-BE49-F238E27FC236}">
                <a16:creationId xmlns:a16="http://schemas.microsoft.com/office/drawing/2014/main" id="{FA4B014C-FB2C-4033-B576-99597ED0F736}"/>
              </a:ext>
            </a:extLst>
          </p:cNvPr>
          <p:cNvCxnSpPr>
            <a:cxnSpLocks/>
          </p:cNvCxnSpPr>
          <p:nvPr/>
        </p:nvCxnSpPr>
        <p:spPr>
          <a:xfrm>
            <a:off x="6315921" y="3176264"/>
            <a:ext cx="0" cy="20157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51" name="Straight Arrow Connector 150">
            <a:extLst>
              <a:ext uri="{FF2B5EF4-FFF2-40B4-BE49-F238E27FC236}">
                <a16:creationId xmlns:a16="http://schemas.microsoft.com/office/drawing/2014/main" id="{BDE35F74-FE53-46C7-A6C1-6635AA581410}"/>
              </a:ext>
            </a:extLst>
          </p:cNvPr>
          <p:cNvCxnSpPr>
            <a:cxnSpLocks/>
          </p:cNvCxnSpPr>
          <p:nvPr/>
        </p:nvCxnSpPr>
        <p:spPr>
          <a:xfrm>
            <a:off x="7366436" y="3184142"/>
            <a:ext cx="0" cy="20157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52" name="Straight Arrow Connector 151">
            <a:extLst>
              <a:ext uri="{FF2B5EF4-FFF2-40B4-BE49-F238E27FC236}">
                <a16:creationId xmlns:a16="http://schemas.microsoft.com/office/drawing/2014/main" id="{A8C9BE03-3245-4E99-AC85-9AA1F6D56463}"/>
              </a:ext>
            </a:extLst>
          </p:cNvPr>
          <p:cNvCxnSpPr>
            <a:cxnSpLocks/>
          </p:cNvCxnSpPr>
          <p:nvPr/>
        </p:nvCxnSpPr>
        <p:spPr>
          <a:xfrm>
            <a:off x="8475327" y="3184142"/>
            <a:ext cx="0" cy="20157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pic>
        <p:nvPicPr>
          <p:cNvPr id="154" name="Picture 153">
            <a:extLst>
              <a:ext uri="{FF2B5EF4-FFF2-40B4-BE49-F238E27FC236}">
                <a16:creationId xmlns:a16="http://schemas.microsoft.com/office/drawing/2014/main" id="{8F548844-6233-4573-9288-AFF6B725065A}"/>
              </a:ext>
            </a:extLst>
          </p:cNvPr>
          <p:cNvPicPr>
            <a:picLocks noChangeAspect="1"/>
          </p:cNvPicPr>
          <p:nvPr/>
        </p:nvPicPr>
        <p:blipFill>
          <a:blip r:embed="rId3"/>
          <a:stretch>
            <a:fillRect/>
          </a:stretch>
        </p:blipFill>
        <p:spPr>
          <a:xfrm>
            <a:off x="5881825" y="3382367"/>
            <a:ext cx="838285" cy="694579"/>
          </a:xfrm>
          <a:prstGeom prst="rect">
            <a:avLst/>
          </a:prstGeom>
        </p:spPr>
      </p:pic>
      <p:pic>
        <p:nvPicPr>
          <p:cNvPr id="155" name="Picture 154">
            <a:extLst>
              <a:ext uri="{FF2B5EF4-FFF2-40B4-BE49-F238E27FC236}">
                <a16:creationId xmlns:a16="http://schemas.microsoft.com/office/drawing/2014/main" id="{2BB85A2B-985E-4D5D-A57B-0EA73BA86217}"/>
              </a:ext>
            </a:extLst>
          </p:cNvPr>
          <p:cNvPicPr>
            <a:picLocks noChangeAspect="1"/>
          </p:cNvPicPr>
          <p:nvPr/>
        </p:nvPicPr>
        <p:blipFill>
          <a:blip r:embed="rId4"/>
          <a:stretch>
            <a:fillRect/>
          </a:stretch>
        </p:blipFill>
        <p:spPr>
          <a:xfrm>
            <a:off x="5915890" y="3428670"/>
            <a:ext cx="773740" cy="610474"/>
          </a:xfrm>
          <a:prstGeom prst="rect">
            <a:avLst/>
          </a:prstGeom>
        </p:spPr>
      </p:pic>
      <p:pic>
        <p:nvPicPr>
          <p:cNvPr id="156" name="Picture 155">
            <a:extLst>
              <a:ext uri="{FF2B5EF4-FFF2-40B4-BE49-F238E27FC236}">
                <a16:creationId xmlns:a16="http://schemas.microsoft.com/office/drawing/2014/main" id="{D60C8717-6AE8-4B74-B799-F2324C56366C}"/>
              </a:ext>
            </a:extLst>
          </p:cNvPr>
          <p:cNvPicPr>
            <a:picLocks noChangeAspect="1"/>
          </p:cNvPicPr>
          <p:nvPr/>
        </p:nvPicPr>
        <p:blipFill>
          <a:blip r:embed="rId3"/>
          <a:stretch>
            <a:fillRect/>
          </a:stretch>
        </p:blipFill>
        <p:spPr>
          <a:xfrm>
            <a:off x="6957087" y="3396236"/>
            <a:ext cx="838285" cy="694579"/>
          </a:xfrm>
          <a:prstGeom prst="rect">
            <a:avLst/>
          </a:prstGeom>
        </p:spPr>
      </p:pic>
      <p:pic>
        <p:nvPicPr>
          <p:cNvPr id="157" name="Picture 156">
            <a:extLst>
              <a:ext uri="{FF2B5EF4-FFF2-40B4-BE49-F238E27FC236}">
                <a16:creationId xmlns:a16="http://schemas.microsoft.com/office/drawing/2014/main" id="{7841DC22-AC5D-4EDB-9FEF-CBD31FEBA253}"/>
              </a:ext>
            </a:extLst>
          </p:cNvPr>
          <p:cNvPicPr>
            <a:picLocks noChangeAspect="1"/>
          </p:cNvPicPr>
          <p:nvPr/>
        </p:nvPicPr>
        <p:blipFill>
          <a:blip r:embed="rId4"/>
          <a:stretch>
            <a:fillRect/>
          </a:stretch>
        </p:blipFill>
        <p:spPr>
          <a:xfrm>
            <a:off x="6987537" y="3433564"/>
            <a:ext cx="773740" cy="610474"/>
          </a:xfrm>
          <a:prstGeom prst="rect">
            <a:avLst/>
          </a:prstGeom>
        </p:spPr>
      </p:pic>
      <p:pic>
        <p:nvPicPr>
          <p:cNvPr id="158" name="Picture 157">
            <a:extLst>
              <a:ext uri="{FF2B5EF4-FFF2-40B4-BE49-F238E27FC236}">
                <a16:creationId xmlns:a16="http://schemas.microsoft.com/office/drawing/2014/main" id="{B11C88E8-854E-4A7E-B3FE-BA844A64341C}"/>
              </a:ext>
            </a:extLst>
          </p:cNvPr>
          <p:cNvPicPr>
            <a:picLocks noChangeAspect="1"/>
          </p:cNvPicPr>
          <p:nvPr/>
        </p:nvPicPr>
        <p:blipFill>
          <a:blip r:embed="rId3"/>
          <a:stretch>
            <a:fillRect/>
          </a:stretch>
        </p:blipFill>
        <p:spPr>
          <a:xfrm>
            <a:off x="8058176" y="3390245"/>
            <a:ext cx="838285" cy="694579"/>
          </a:xfrm>
          <a:prstGeom prst="rect">
            <a:avLst/>
          </a:prstGeom>
        </p:spPr>
      </p:pic>
      <p:pic>
        <p:nvPicPr>
          <p:cNvPr id="159" name="Picture 158">
            <a:extLst>
              <a:ext uri="{FF2B5EF4-FFF2-40B4-BE49-F238E27FC236}">
                <a16:creationId xmlns:a16="http://schemas.microsoft.com/office/drawing/2014/main" id="{694D32A2-D641-4170-9293-7393C3F34D3D}"/>
              </a:ext>
            </a:extLst>
          </p:cNvPr>
          <p:cNvPicPr>
            <a:picLocks noChangeAspect="1"/>
          </p:cNvPicPr>
          <p:nvPr/>
        </p:nvPicPr>
        <p:blipFill>
          <a:blip r:embed="rId4"/>
          <a:stretch>
            <a:fillRect/>
          </a:stretch>
        </p:blipFill>
        <p:spPr>
          <a:xfrm>
            <a:off x="8090448" y="3444136"/>
            <a:ext cx="773740" cy="610474"/>
          </a:xfrm>
          <a:prstGeom prst="rect">
            <a:avLst/>
          </a:prstGeom>
        </p:spPr>
      </p:pic>
      <p:sp>
        <p:nvSpPr>
          <p:cNvPr id="162" name="Rectangle 161">
            <a:extLst>
              <a:ext uri="{FF2B5EF4-FFF2-40B4-BE49-F238E27FC236}">
                <a16:creationId xmlns:a16="http://schemas.microsoft.com/office/drawing/2014/main" id="{0A22C5B9-7166-4B1A-9389-D1B7FC0BA864}"/>
              </a:ext>
            </a:extLst>
          </p:cNvPr>
          <p:cNvSpPr/>
          <p:nvPr/>
        </p:nvSpPr>
        <p:spPr>
          <a:xfrm>
            <a:off x="5914402" y="3415772"/>
            <a:ext cx="775228" cy="61886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3" name="Picture 162">
            <a:extLst>
              <a:ext uri="{FF2B5EF4-FFF2-40B4-BE49-F238E27FC236}">
                <a16:creationId xmlns:a16="http://schemas.microsoft.com/office/drawing/2014/main" id="{86CB052E-B6BC-47F4-9E06-672330455277}"/>
              </a:ext>
            </a:extLst>
          </p:cNvPr>
          <p:cNvPicPr>
            <a:picLocks noChangeAspect="1"/>
          </p:cNvPicPr>
          <p:nvPr/>
        </p:nvPicPr>
        <p:blipFill>
          <a:blip r:embed="rId4"/>
          <a:stretch>
            <a:fillRect/>
          </a:stretch>
        </p:blipFill>
        <p:spPr>
          <a:xfrm>
            <a:off x="6146073" y="3411246"/>
            <a:ext cx="342840" cy="625277"/>
          </a:xfrm>
          <a:prstGeom prst="rect">
            <a:avLst/>
          </a:prstGeom>
        </p:spPr>
      </p:pic>
      <p:sp>
        <p:nvSpPr>
          <p:cNvPr id="164" name="Rectangle 163">
            <a:extLst>
              <a:ext uri="{FF2B5EF4-FFF2-40B4-BE49-F238E27FC236}">
                <a16:creationId xmlns:a16="http://schemas.microsoft.com/office/drawing/2014/main" id="{7162FA72-AA5E-4A10-BB67-DB36BD6755DB}"/>
              </a:ext>
            </a:extLst>
          </p:cNvPr>
          <p:cNvSpPr/>
          <p:nvPr/>
        </p:nvSpPr>
        <p:spPr>
          <a:xfrm>
            <a:off x="6984325" y="3433564"/>
            <a:ext cx="775228" cy="61886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5" name="Picture 164">
            <a:extLst>
              <a:ext uri="{FF2B5EF4-FFF2-40B4-BE49-F238E27FC236}">
                <a16:creationId xmlns:a16="http://schemas.microsoft.com/office/drawing/2014/main" id="{F2C4771E-E9DC-43E2-83B6-D040B4310EF5}"/>
              </a:ext>
            </a:extLst>
          </p:cNvPr>
          <p:cNvPicPr>
            <a:picLocks noChangeAspect="1"/>
          </p:cNvPicPr>
          <p:nvPr/>
        </p:nvPicPr>
        <p:blipFill>
          <a:blip r:embed="rId4"/>
          <a:stretch>
            <a:fillRect/>
          </a:stretch>
        </p:blipFill>
        <p:spPr>
          <a:xfrm>
            <a:off x="6976535" y="3450331"/>
            <a:ext cx="342840" cy="625277"/>
          </a:xfrm>
          <a:prstGeom prst="rect">
            <a:avLst/>
          </a:prstGeom>
        </p:spPr>
      </p:pic>
      <p:sp>
        <p:nvSpPr>
          <p:cNvPr id="166" name="Rectangle 165">
            <a:extLst>
              <a:ext uri="{FF2B5EF4-FFF2-40B4-BE49-F238E27FC236}">
                <a16:creationId xmlns:a16="http://schemas.microsoft.com/office/drawing/2014/main" id="{672F88FA-8623-41B4-944A-C905576ECFFE}"/>
              </a:ext>
            </a:extLst>
          </p:cNvPr>
          <p:cNvSpPr/>
          <p:nvPr/>
        </p:nvSpPr>
        <p:spPr>
          <a:xfrm>
            <a:off x="8090448" y="3429000"/>
            <a:ext cx="775228" cy="61886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7" name="Picture 166">
            <a:extLst>
              <a:ext uri="{FF2B5EF4-FFF2-40B4-BE49-F238E27FC236}">
                <a16:creationId xmlns:a16="http://schemas.microsoft.com/office/drawing/2014/main" id="{9E3D079C-1A2D-4228-ABA5-4B530B8451AC}"/>
              </a:ext>
            </a:extLst>
          </p:cNvPr>
          <p:cNvPicPr>
            <a:picLocks noChangeAspect="1"/>
          </p:cNvPicPr>
          <p:nvPr/>
        </p:nvPicPr>
        <p:blipFill>
          <a:blip r:embed="rId4"/>
          <a:stretch>
            <a:fillRect/>
          </a:stretch>
        </p:blipFill>
        <p:spPr>
          <a:xfrm>
            <a:off x="8518293" y="3436060"/>
            <a:ext cx="342840" cy="625277"/>
          </a:xfrm>
          <a:prstGeom prst="rect">
            <a:avLst/>
          </a:prstGeom>
        </p:spPr>
      </p:pic>
      <p:sp>
        <p:nvSpPr>
          <p:cNvPr id="173" name="Left Brace 172">
            <a:extLst>
              <a:ext uri="{FF2B5EF4-FFF2-40B4-BE49-F238E27FC236}">
                <a16:creationId xmlns:a16="http://schemas.microsoft.com/office/drawing/2014/main" id="{DC46A714-1879-45B3-B5ED-F51FA326F6E8}"/>
              </a:ext>
            </a:extLst>
          </p:cNvPr>
          <p:cNvSpPr/>
          <p:nvPr/>
        </p:nvSpPr>
        <p:spPr bwMode="auto">
          <a:xfrm rot="16200000">
            <a:off x="7636550" y="3942303"/>
            <a:ext cx="235859" cy="2690413"/>
          </a:xfrm>
          <a:prstGeom prst="leftBrace">
            <a:avLst>
              <a:gd name="adj1" fmla="val 8333"/>
              <a:gd name="adj2" fmla="val 46988"/>
            </a:avLst>
          </a:prstGeom>
          <a:solidFill>
            <a:srgbClr val="FFFFFF"/>
          </a:solidFill>
          <a:ln w="952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charset="0"/>
              <a:cs typeface="Arial" charset="0"/>
            </a:endParaRPr>
          </a:p>
        </p:txBody>
      </p:sp>
      <p:sp>
        <p:nvSpPr>
          <p:cNvPr id="174" name="TextBox 173">
            <a:extLst>
              <a:ext uri="{FF2B5EF4-FFF2-40B4-BE49-F238E27FC236}">
                <a16:creationId xmlns:a16="http://schemas.microsoft.com/office/drawing/2014/main" id="{C7F82025-4094-4E08-8D5B-A9F013623FFD}"/>
              </a:ext>
            </a:extLst>
          </p:cNvPr>
          <p:cNvSpPr txBox="1"/>
          <p:nvPr/>
        </p:nvSpPr>
        <p:spPr>
          <a:xfrm>
            <a:off x="4186484" y="4097774"/>
            <a:ext cx="1680511" cy="919401"/>
          </a:xfrm>
          <a:prstGeom prst="roundRect">
            <a:avLst/>
          </a:prstGeom>
          <a:solidFill>
            <a:srgbClr val="FFFFFF"/>
          </a:solidFill>
          <a:ln w="25400" cap="flat" cmpd="sng" algn="ctr">
            <a:solidFill>
              <a:srgbClr val="000000"/>
            </a:solidFill>
            <a:prstDash val="solid"/>
          </a:ln>
          <a:effectLst/>
        </p:spPr>
        <p:txBody>
          <a:bodyPr wrap="square" rtlCol="0">
            <a:sp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Arial"/>
                <a:ea typeface="+mn-ea"/>
                <a:cs typeface="+mn-cs"/>
              </a:rPr>
              <a:t>Combine with Statistical Bootstrapping</a:t>
            </a:r>
          </a:p>
        </p:txBody>
      </p:sp>
      <p:sp>
        <p:nvSpPr>
          <p:cNvPr id="175" name="TextBox 174">
            <a:extLst>
              <a:ext uri="{FF2B5EF4-FFF2-40B4-BE49-F238E27FC236}">
                <a16:creationId xmlns:a16="http://schemas.microsoft.com/office/drawing/2014/main" id="{D1B47DDE-447E-4D16-BE2E-AFF7937A9E08}"/>
              </a:ext>
            </a:extLst>
          </p:cNvPr>
          <p:cNvSpPr txBox="1"/>
          <p:nvPr/>
        </p:nvSpPr>
        <p:spPr>
          <a:xfrm>
            <a:off x="7029776" y="4222726"/>
            <a:ext cx="2106595" cy="1021556"/>
          </a:xfrm>
          <a:prstGeom prst="roundRect">
            <a:avLst/>
          </a:prstGeom>
          <a:solidFill>
            <a:srgbClr val="FFFFFF"/>
          </a:solidFill>
          <a:ln w="25400" cap="flat" cmpd="sng" algn="ctr">
            <a:solidFill>
              <a:srgbClr val="000000"/>
            </a:solidFill>
            <a:prstDash val="solid"/>
          </a:ln>
          <a:effectLst/>
        </p:spPr>
        <p:txBody>
          <a:bodyPr wrap="square" rtlCol="0">
            <a:sp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a:ea typeface="+mn-ea"/>
                <a:cs typeface="+mn-cs"/>
              </a:rPr>
              <a:t>Continuous Energy Statistical Uncertainty</a:t>
            </a:r>
          </a:p>
        </p:txBody>
      </p:sp>
      <p:cxnSp>
        <p:nvCxnSpPr>
          <p:cNvPr id="176" name="Straight Arrow Connector 175">
            <a:extLst>
              <a:ext uri="{FF2B5EF4-FFF2-40B4-BE49-F238E27FC236}">
                <a16:creationId xmlns:a16="http://schemas.microsoft.com/office/drawing/2014/main" id="{AAE301BB-DEBE-4CDE-81E1-EA724FD9B25C}"/>
              </a:ext>
            </a:extLst>
          </p:cNvPr>
          <p:cNvCxnSpPr>
            <a:cxnSpLocks/>
          </p:cNvCxnSpPr>
          <p:nvPr/>
        </p:nvCxnSpPr>
        <p:spPr>
          <a:xfrm>
            <a:off x="6409272" y="4964082"/>
            <a:ext cx="0" cy="20157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77" name="TextBox 176">
            <a:extLst>
              <a:ext uri="{FF2B5EF4-FFF2-40B4-BE49-F238E27FC236}">
                <a16:creationId xmlns:a16="http://schemas.microsoft.com/office/drawing/2014/main" id="{CAF81CFE-14E0-4C9D-8A56-FB8DCFCD26B1}"/>
              </a:ext>
            </a:extLst>
          </p:cNvPr>
          <p:cNvSpPr txBox="1"/>
          <p:nvPr/>
        </p:nvSpPr>
        <p:spPr>
          <a:xfrm>
            <a:off x="3972890" y="5238654"/>
            <a:ext cx="3175065" cy="1200329"/>
          </a:xfrm>
          <a:prstGeom prst="rect">
            <a:avLst/>
          </a:prstGeom>
          <a:noFill/>
        </p:spPr>
        <p:txBody>
          <a:bodyPr wrap="square" rtlCol="0">
            <a:spAutoFit/>
          </a:bodyPr>
          <a:lstStyle/>
          <a:p>
            <a:pPr algn="ctr" fontAlgn="base">
              <a:spcBef>
                <a:spcPct val="0"/>
              </a:spcBef>
              <a:spcAft>
                <a:spcPct val="0"/>
              </a:spcAft>
            </a:pPr>
            <a:r>
              <a:rPr lang="en-US" b="1" dirty="0">
                <a:solidFill>
                  <a:srgbClr val="000000"/>
                </a:solidFill>
                <a:latin typeface="Arial" charset="0"/>
                <a:cs typeface="Arial" charset="0"/>
              </a:rPr>
              <a:t>Final response with statistical, neutron transport, and reaction cross-section uncertainties</a:t>
            </a:r>
          </a:p>
        </p:txBody>
      </p:sp>
      <p:pic>
        <p:nvPicPr>
          <p:cNvPr id="7" name="Picture 6">
            <a:extLst>
              <a:ext uri="{FF2B5EF4-FFF2-40B4-BE49-F238E27FC236}">
                <a16:creationId xmlns:a16="http://schemas.microsoft.com/office/drawing/2014/main" id="{06D57F19-CA12-4039-9A13-038E96F064B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3743" y="4215848"/>
            <a:ext cx="3188896" cy="2193048"/>
          </a:xfrm>
          <a:prstGeom prst="rect">
            <a:avLst/>
          </a:prstGeom>
        </p:spPr>
      </p:pic>
      <p:sp>
        <p:nvSpPr>
          <p:cNvPr id="27" name="TextBox 26">
            <a:extLst>
              <a:ext uri="{FF2B5EF4-FFF2-40B4-BE49-F238E27FC236}">
                <a16:creationId xmlns:a16="http://schemas.microsoft.com/office/drawing/2014/main" id="{288F5A30-91A1-497A-9201-4D7B420C3785}"/>
              </a:ext>
            </a:extLst>
          </p:cNvPr>
          <p:cNvSpPr txBox="1"/>
          <p:nvPr/>
        </p:nvSpPr>
        <p:spPr>
          <a:xfrm>
            <a:off x="603349" y="4771126"/>
            <a:ext cx="2387602" cy="338554"/>
          </a:xfrm>
          <a:prstGeom prst="rect">
            <a:avLst/>
          </a:prstGeom>
          <a:noFill/>
        </p:spPr>
        <p:txBody>
          <a:bodyPr wrap="square" rtlCol="0">
            <a:spAutoFit/>
          </a:bodyPr>
          <a:lstStyle/>
          <a:p>
            <a:pPr algn="ctr"/>
            <a:r>
              <a:rPr lang="en-US" sz="1600" dirty="0"/>
              <a:t>Ni-58 (n,2n)</a:t>
            </a:r>
          </a:p>
        </p:txBody>
      </p:sp>
    </p:spTree>
    <p:extLst>
      <p:ext uri="{BB962C8B-B14F-4D97-AF65-F5344CB8AC3E}">
        <p14:creationId xmlns:p14="http://schemas.microsoft.com/office/powerpoint/2010/main" val="411791357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3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4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4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4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4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46"/>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4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50"/>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51"/>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52"/>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54"/>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55"/>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56"/>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57"/>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58"/>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59"/>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62"/>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63"/>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164"/>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165"/>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166"/>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167"/>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148"/>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nodeType="clickEffect">
                                  <p:stCondLst>
                                    <p:cond delay="0"/>
                                  </p:stCondLst>
                                  <p:childTnLst>
                                    <p:set>
                                      <p:cBhvr>
                                        <p:cTn id="80" dur="1" fill="hold">
                                          <p:stCondLst>
                                            <p:cond delay="0"/>
                                          </p:stCondLst>
                                        </p:cTn>
                                        <p:tgtEl>
                                          <p:spTgt spid="139"/>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138"/>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174"/>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129"/>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177"/>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128"/>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173"/>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175"/>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123"/>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1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120" grpId="0"/>
      <p:bldP spid="121" grpId="0" animBg="1"/>
      <p:bldP spid="122" grpId="0"/>
      <p:bldP spid="124" grpId="0" animBg="1"/>
      <p:bldP spid="126" grpId="0" animBg="1"/>
      <p:bldP spid="127" grpId="0" animBg="1"/>
      <p:bldP spid="129" grpId="0" animBg="1"/>
      <p:bldP spid="142" grpId="0" animBg="1"/>
      <p:bldP spid="144" grpId="0" animBg="1"/>
      <p:bldP spid="146" grpId="0" animBg="1"/>
      <p:bldP spid="148" grpId="0" animBg="1"/>
      <p:bldP spid="162" grpId="0" animBg="1"/>
      <p:bldP spid="164" grpId="0" animBg="1"/>
      <p:bldP spid="166" grpId="0" animBg="1"/>
      <p:bldP spid="173" grpId="0" animBg="1"/>
      <p:bldP spid="174" grpId="0" animBg="1"/>
      <p:bldP spid="175" grpId="0" animBg="1"/>
      <p:bldP spid="17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5D8C73-5C6B-4F5E-9362-29FF82DB89D6}"/>
              </a:ext>
            </a:extLst>
          </p:cNvPr>
          <p:cNvSpPr>
            <a:spLocks noGrp="1"/>
          </p:cNvSpPr>
          <p:nvPr>
            <p:ph type="title"/>
          </p:nvPr>
        </p:nvSpPr>
        <p:spPr>
          <a:xfrm>
            <a:off x="990600" y="0"/>
            <a:ext cx="6629400" cy="990600"/>
          </a:xfrm>
        </p:spPr>
        <p:txBody>
          <a:bodyPr/>
          <a:lstStyle/>
          <a:p>
            <a:r>
              <a:rPr lang="en-US" sz="3000" dirty="0"/>
              <a:t>Log-normal vs. Normal </a:t>
            </a:r>
            <a:br>
              <a:rPr lang="en-US" sz="3000" dirty="0"/>
            </a:br>
            <a:r>
              <a:rPr lang="en-US" sz="3000" dirty="0"/>
              <a:t>Monte Carlo Darts Case Study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C62A4CA-67F1-4B48-ABB0-263944441567}"/>
                  </a:ext>
                </a:extLst>
              </p:cNvPr>
              <p:cNvSpPr>
                <a:spLocks noGrp="1"/>
              </p:cNvSpPr>
              <p:nvPr>
                <p:ph idx="1"/>
              </p:nvPr>
            </p:nvSpPr>
            <p:spPr>
              <a:xfrm>
                <a:off x="264459" y="1127221"/>
                <a:ext cx="8534400" cy="4876800"/>
              </a:xfrm>
            </p:spPr>
            <p:txBody>
              <a:bodyPr/>
              <a:lstStyle/>
              <a:p>
                <a:r>
                  <a:rPr lang="en-US" sz="2200" dirty="0"/>
                  <a:t>x, y – determined by distributions with </a:t>
                </a:r>
                <a14:m>
                  <m:oMath xmlns:m="http://schemas.openxmlformats.org/officeDocument/2006/math">
                    <m:r>
                      <a:rPr lang="en-US" sz="2200" b="0" i="1" smtClean="0">
                        <a:latin typeface="Cambria Math" panose="02040503050406030204" pitchFamily="18" charset="0"/>
                      </a:rPr>
                      <m:t>𝜇</m:t>
                    </m:r>
                    <m:r>
                      <a:rPr lang="en-US" sz="2200" b="0" i="1" smtClean="0">
                        <a:latin typeface="Cambria Math" panose="02040503050406030204" pitchFamily="18" charset="0"/>
                      </a:rPr>
                      <m:t>=0.5</m:t>
                    </m:r>
                  </m:oMath>
                </a14:m>
                <a:endParaRPr lang="en-US" sz="2200" b="0" dirty="0"/>
              </a:p>
              <a:p>
                <a14:m>
                  <m:oMath xmlns:m="http://schemas.openxmlformats.org/officeDocument/2006/math">
                    <m:r>
                      <a:rPr lang="en-US" sz="2200" b="0" i="1" smtClean="0">
                        <a:latin typeface="Cambria Math" panose="02040503050406030204" pitchFamily="18" charset="0"/>
                      </a:rPr>
                      <m:t>𝜎</m:t>
                    </m:r>
                  </m:oMath>
                </a14:m>
                <a:r>
                  <a:rPr lang="en-US" sz="2200" b="0" dirty="0"/>
                  <a:t> varied from 10%, 50%, and 100%. 100% uncertainty results: </a:t>
                </a:r>
              </a:p>
            </p:txBody>
          </p:sp>
        </mc:Choice>
        <mc:Fallback xmlns="">
          <p:sp>
            <p:nvSpPr>
              <p:cNvPr id="3" name="Content Placeholder 2">
                <a:extLst>
                  <a:ext uri="{FF2B5EF4-FFF2-40B4-BE49-F238E27FC236}">
                    <a16:creationId xmlns:a16="http://schemas.microsoft.com/office/drawing/2014/main" id="{7C62A4CA-67F1-4B48-ABB0-263944441567}"/>
                  </a:ext>
                </a:extLst>
              </p:cNvPr>
              <p:cNvSpPr>
                <a:spLocks noGrp="1" noRot="1" noChangeAspect="1" noMove="1" noResize="1" noEditPoints="1" noAdjustHandles="1" noChangeArrowheads="1" noChangeShapeType="1" noTextEdit="1"/>
              </p:cNvSpPr>
              <p:nvPr>
                <p:ph idx="1"/>
              </p:nvPr>
            </p:nvSpPr>
            <p:spPr>
              <a:xfrm>
                <a:off x="264459" y="1127221"/>
                <a:ext cx="8534400" cy="4876800"/>
              </a:xfrm>
              <a:blipFill>
                <a:blip r:embed="rId2"/>
                <a:stretch>
                  <a:fillRect l="-857" t="-750"/>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08376260-03CB-44C2-9EDE-12E1476FDB1D}"/>
              </a:ext>
            </a:extLst>
          </p:cNvPr>
          <p:cNvSpPr>
            <a:spLocks noGrp="1"/>
          </p:cNvSpPr>
          <p:nvPr>
            <p:ph type="sldNum" sz="quarter" idx="10"/>
          </p:nvPr>
        </p:nvSpPr>
        <p:spPr/>
        <p:txBody>
          <a:bodyPr/>
          <a:lstStyle/>
          <a:p>
            <a:pPr>
              <a:defRPr/>
            </a:pPr>
            <a:fld id="{19845459-3F1B-4F43-8FC0-35ADCE8623CC}" type="slidenum">
              <a:rPr lang="en-US" smtClean="0"/>
              <a:pPr>
                <a:defRPr/>
              </a:pPr>
              <a:t>16</a:t>
            </a:fld>
            <a:endParaRPr lang="en-US"/>
          </a:p>
        </p:txBody>
      </p:sp>
      <p:sp>
        <p:nvSpPr>
          <p:cNvPr id="11" name="TextBox 10">
            <a:extLst>
              <a:ext uri="{FF2B5EF4-FFF2-40B4-BE49-F238E27FC236}">
                <a16:creationId xmlns:a16="http://schemas.microsoft.com/office/drawing/2014/main" id="{1887EE84-F085-43AB-A5EC-67708A016B96}"/>
              </a:ext>
            </a:extLst>
          </p:cNvPr>
          <p:cNvSpPr txBox="1"/>
          <p:nvPr/>
        </p:nvSpPr>
        <p:spPr>
          <a:xfrm>
            <a:off x="685800" y="2133600"/>
            <a:ext cx="8229600" cy="609600"/>
          </a:xfrm>
          <a:prstGeom prst="rect">
            <a:avLst/>
          </a:prstGeom>
          <a:solidFill>
            <a:schemeClr val="bg1"/>
          </a:solidFill>
        </p:spPr>
        <p:txBody>
          <a:bodyPr wrap="square" rtlCol="0">
            <a:spAutoFit/>
          </a:bodyPr>
          <a:lstStyle/>
          <a:p>
            <a:endParaRPr lang="en-US" dirty="0"/>
          </a:p>
        </p:txBody>
      </p:sp>
      <p:pic>
        <p:nvPicPr>
          <p:cNvPr id="5" name="Picture 4">
            <a:extLst>
              <a:ext uri="{FF2B5EF4-FFF2-40B4-BE49-F238E27FC236}">
                <a16:creationId xmlns:a16="http://schemas.microsoft.com/office/drawing/2014/main" id="{2387AC32-C58D-42E8-A65D-E85686B1EAE8}"/>
              </a:ext>
            </a:extLst>
          </p:cNvPr>
          <p:cNvPicPr>
            <a:picLocks noChangeAspect="1"/>
          </p:cNvPicPr>
          <p:nvPr/>
        </p:nvPicPr>
        <p:blipFill>
          <a:blip r:embed="rId3"/>
          <a:stretch>
            <a:fillRect/>
          </a:stretch>
        </p:blipFill>
        <p:spPr>
          <a:xfrm>
            <a:off x="80442" y="1912889"/>
            <a:ext cx="8954873" cy="3032222"/>
          </a:xfrm>
          <a:prstGeom prst="rect">
            <a:avLst/>
          </a:prstGeom>
        </p:spPr>
      </p:pic>
      <p:sp>
        <p:nvSpPr>
          <p:cNvPr id="15" name="Content Placeholder 6">
            <a:extLst>
              <a:ext uri="{FF2B5EF4-FFF2-40B4-BE49-F238E27FC236}">
                <a16:creationId xmlns:a16="http://schemas.microsoft.com/office/drawing/2014/main" id="{C7692C15-7359-4E43-B0E0-35034D8187C6}"/>
              </a:ext>
            </a:extLst>
          </p:cNvPr>
          <p:cNvSpPr txBox="1">
            <a:spLocks/>
          </p:cNvSpPr>
          <p:nvPr/>
        </p:nvSpPr>
        <p:spPr>
          <a:xfrm>
            <a:off x="264459" y="4848347"/>
            <a:ext cx="8763000" cy="1600200"/>
          </a:xfrm>
          <a:prstGeom prst="rect">
            <a:avLst/>
          </a:prstGeom>
        </p:spPr>
        <p:txBody>
          <a:bodyPr/>
          <a:lstStyle>
            <a:lvl1pPr marL="331788" indent="-331788" algn="l" rtl="0" eaLnBrk="0" fontAlgn="base" hangingPunct="0">
              <a:spcBef>
                <a:spcPct val="20000"/>
              </a:spcBef>
              <a:spcAft>
                <a:spcPct val="0"/>
              </a:spcAft>
              <a:buChar char="•"/>
              <a:defRPr sz="2400">
                <a:solidFill>
                  <a:schemeClr val="tx1"/>
                </a:solidFill>
                <a:latin typeface="+mn-lt"/>
                <a:ea typeface="+mn-ea"/>
                <a:cs typeface="+mn-cs"/>
              </a:defRPr>
            </a:lvl1pPr>
            <a:lvl2pPr marL="730250" indent="-274638" algn="l" rtl="0" eaLnBrk="0" fontAlgn="base" hangingPunct="0">
              <a:spcBef>
                <a:spcPct val="20000"/>
              </a:spcBef>
              <a:spcAft>
                <a:spcPct val="0"/>
              </a:spcAft>
              <a:buFont typeface="Wingdings" pitchFamily="2" charset="2"/>
              <a:buChar char="§"/>
              <a:defRPr sz="2200">
                <a:solidFill>
                  <a:schemeClr val="tx1"/>
                </a:solidFill>
                <a:latin typeface="+mn-lt"/>
              </a:defRPr>
            </a:lvl2pPr>
            <a:lvl3pPr marL="1130300" indent="-217488" algn="l" rtl="0" eaLnBrk="0" fontAlgn="base" hangingPunct="0">
              <a:spcBef>
                <a:spcPct val="20000"/>
              </a:spcBef>
              <a:spcAft>
                <a:spcPct val="0"/>
              </a:spcAft>
              <a:buChar char="•"/>
              <a:defRPr>
                <a:solidFill>
                  <a:schemeClr val="tx1"/>
                </a:solidFill>
                <a:latin typeface="+mn-lt"/>
              </a:defRPr>
            </a:lvl3pPr>
            <a:lvl4pPr marL="1585913" indent="-217488" algn="l" rtl="0" eaLnBrk="0" fontAlgn="base" hangingPunct="0">
              <a:spcBef>
                <a:spcPct val="20000"/>
              </a:spcBef>
              <a:spcAft>
                <a:spcPct val="0"/>
              </a:spcAft>
              <a:buFont typeface="Wingdings" pitchFamily="2" charset="2"/>
              <a:buChar char="§"/>
              <a:defRPr>
                <a:solidFill>
                  <a:schemeClr val="tx1"/>
                </a:solidFill>
                <a:latin typeface="+mn-lt"/>
              </a:defRPr>
            </a:lvl4pPr>
            <a:lvl5pPr marL="2041525" indent="-217488" algn="l" rtl="0" eaLnBrk="0" fontAlgn="base" hangingPunct="0">
              <a:spcBef>
                <a:spcPct val="20000"/>
              </a:spcBef>
              <a:spcAft>
                <a:spcPct val="0"/>
              </a:spcAft>
              <a:buChar char="»"/>
              <a:defRPr>
                <a:solidFill>
                  <a:schemeClr val="tx1"/>
                </a:solidFill>
                <a:latin typeface="+mn-lt"/>
              </a:defRPr>
            </a:lvl5pPr>
            <a:lvl6pPr marL="2503999" indent="-227637" algn="l" rtl="0" fontAlgn="base">
              <a:spcBef>
                <a:spcPct val="20000"/>
              </a:spcBef>
              <a:spcAft>
                <a:spcPct val="0"/>
              </a:spcAft>
              <a:buChar char="»"/>
              <a:defRPr>
                <a:solidFill>
                  <a:schemeClr val="tx1"/>
                </a:solidFill>
                <a:latin typeface="+mn-lt"/>
              </a:defRPr>
            </a:lvl6pPr>
            <a:lvl7pPr marL="2959268" indent="-227637" algn="l" rtl="0" fontAlgn="base">
              <a:spcBef>
                <a:spcPct val="20000"/>
              </a:spcBef>
              <a:spcAft>
                <a:spcPct val="0"/>
              </a:spcAft>
              <a:buChar char="»"/>
              <a:defRPr>
                <a:solidFill>
                  <a:schemeClr val="tx1"/>
                </a:solidFill>
                <a:latin typeface="+mn-lt"/>
              </a:defRPr>
            </a:lvl7pPr>
            <a:lvl8pPr marL="3414540" indent="-227637" algn="l" rtl="0" fontAlgn="base">
              <a:spcBef>
                <a:spcPct val="20000"/>
              </a:spcBef>
              <a:spcAft>
                <a:spcPct val="0"/>
              </a:spcAft>
              <a:buChar char="»"/>
              <a:defRPr>
                <a:solidFill>
                  <a:schemeClr val="tx1"/>
                </a:solidFill>
                <a:latin typeface="+mn-lt"/>
              </a:defRPr>
            </a:lvl8pPr>
            <a:lvl9pPr marL="3869808" indent="-227637" algn="l" rtl="0" fontAlgn="base">
              <a:spcBef>
                <a:spcPct val="20000"/>
              </a:spcBef>
              <a:spcAft>
                <a:spcPct val="0"/>
              </a:spcAft>
              <a:buChar char="»"/>
              <a:defRPr>
                <a:solidFill>
                  <a:schemeClr val="tx1"/>
                </a:solidFill>
                <a:latin typeface="+mn-lt"/>
              </a:defRPr>
            </a:lvl9pPr>
          </a:lstStyle>
          <a:p>
            <a:r>
              <a:rPr lang="en-US" sz="2200" kern="0" dirty="0"/>
              <a:t>Log-normal distribution allows for a more appropriate and </a:t>
            </a:r>
            <a:r>
              <a:rPr lang="en-US" sz="2200" u="sng" kern="0" dirty="0"/>
              <a:t>physical</a:t>
            </a:r>
            <a:r>
              <a:rPr lang="en-US" sz="2200" kern="0" dirty="0"/>
              <a:t> (non-negative) distribution of the data. </a:t>
            </a:r>
          </a:p>
          <a:p>
            <a:r>
              <a:rPr lang="en-US" sz="2200" kern="0" dirty="0"/>
              <a:t>Normal distribution with negative numbers removed is the current approach of stochastic sampling radiation transport methods</a:t>
            </a:r>
          </a:p>
        </p:txBody>
      </p:sp>
    </p:spTree>
    <p:extLst>
      <p:ext uri="{BB962C8B-B14F-4D97-AF65-F5344CB8AC3E}">
        <p14:creationId xmlns:p14="http://schemas.microsoft.com/office/powerpoint/2010/main" val="2797657746"/>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5D8C73-5C6B-4F5E-9362-29FF82DB89D6}"/>
              </a:ext>
            </a:extLst>
          </p:cNvPr>
          <p:cNvSpPr>
            <a:spLocks noGrp="1"/>
          </p:cNvSpPr>
          <p:nvPr>
            <p:ph type="title"/>
          </p:nvPr>
        </p:nvSpPr>
        <p:spPr>
          <a:xfrm>
            <a:off x="990600" y="0"/>
            <a:ext cx="6629400" cy="990600"/>
          </a:xfrm>
        </p:spPr>
        <p:txBody>
          <a:bodyPr/>
          <a:lstStyle/>
          <a:p>
            <a:r>
              <a:rPr lang="en-US" sz="3000" dirty="0"/>
              <a:t>Log-normal verse Normal </a:t>
            </a:r>
            <a:br>
              <a:rPr lang="en-US" sz="3000" dirty="0"/>
            </a:br>
            <a:r>
              <a:rPr lang="en-US" sz="3000" dirty="0"/>
              <a:t>Monte Carlo Darts Case Study</a:t>
            </a:r>
          </a:p>
        </p:txBody>
      </p:sp>
      <p:sp>
        <p:nvSpPr>
          <p:cNvPr id="4" name="Slide Number Placeholder 3">
            <a:extLst>
              <a:ext uri="{FF2B5EF4-FFF2-40B4-BE49-F238E27FC236}">
                <a16:creationId xmlns:a16="http://schemas.microsoft.com/office/drawing/2014/main" id="{08376260-03CB-44C2-9EDE-12E1476FDB1D}"/>
              </a:ext>
            </a:extLst>
          </p:cNvPr>
          <p:cNvSpPr>
            <a:spLocks noGrp="1"/>
          </p:cNvSpPr>
          <p:nvPr>
            <p:ph type="sldNum" sz="quarter" idx="10"/>
          </p:nvPr>
        </p:nvSpPr>
        <p:spPr/>
        <p:txBody>
          <a:bodyPr/>
          <a:lstStyle/>
          <a:p>
            <a:pPr>
              <a:defRPr/>
            </a:pPr>
            <a:fld id="{19845459-3F1B-4F43-8FC0-35ADCE8623CC}" type="slidenum">
              <a:rPr lang="en-US" smtClean="0"/>
              <a:pPr>
                <a:defRPr/>
              </a:pPr>
              <a:t>17</a:t>
            </a:fld>
            <a:endParaRPr lang="en-US"/>
          </a:p>
        </p:txBody>
      </p:sp>
      <p:sp>
        <p:nvSpPr>
          <p:cNvPr id="7" name="Content Placeholder 6">
            <a:extLst>
              <a:ext uri="{FF2B5EF4-FFF2-40B4-BE49-F238E27FC236}">
                <a16:creationId xmlns:a16="http://schemas.microsoft.com/office/drawing/2014/main" id="{392E4583-3248-412A-AF2F-87057A8AE97D}"/>
              </a:ext>
            </a:extLst>
          </p:cNvPr>
          <p:cNvSpPr>
            <a:spLocks noGrp="1"/>
          </p:cNvSpPr>
          <p:nvPr>
            <p:ph idx="1"/>
          </p:nvPr>
        </p:nvSpPr>
        <p:spPr>
          <a:xfrm>
            <a:off x="38100" y="4800600"/>
            <a:ext cx="9067800" cy="1600200"/>
          </a:xfrm>
        </p:spPr>
        <p:txBody>
          <a:bodyPr/>
          <a:lstStyle/>
          <a:p>
            <a:r>
              <a:rPr lang="en-US" sz="2200" dirty="0"/>
              <a:t>Normal is appropriate up to approximately </a:t>
            </a:r>
            <a:r>
              <a:rPr lang="en-US" sz="2200" b="1" u="sng" dirty="0"/>
              <a:t>0 to 50% uncertainty.</a:t>
            </a:r>
          </a:p>
          <a:p>
            <a:r>
              <a:rPr lang="en-US" sz="2200" dirty="0"/>
              <a:t>Nuclear data uncertainty goes above 50% in ETA problem; however, this is generally where the </a:t>
            </a:r>
            <a:r>
              <a:rPr lang="en-US" sz="2200" b="1" u="sng" dirty="0"/>
              <a:t>cross-section is low</a:t>
            </a:r>
            <a:r>
              <a:rPr lang="en-US" sz="2200" dirty="0"/>
              <a:t>.</a:t>
            </a:r>
          </a:p>
        </p:txBody>
      </p:sp>
      <p:pic>
        <p:nvPicPr>
          <p:cNvPr id="12" name="Content Placeholder 4">
            <a:extLst>
              <a:ext uri="{FF2B5EF4-FFF2-40B4-BE49-F238E27FC236}">
                <a16:creationId xmlns:a16="http://schemas.microsoft.com/office/drawing/2014/main" id="{BAF6A431-1E2D-409D-B427-A5A5AC1A2F08}"/>
              </a:ext>
            </a:extLst>
          </p:cNvPr>
          <p:cNvPicPr>
            <a:picLocks noChangeAspect="1"/>
          </p:cNvPicPr>
          <p:nvPr/>
        </p:nvPicPr>
        <p:blipFill>
          <a:blip r:embed="rId2"/>
          <a:stretch>
            <a:fillRect/>
          </a:stretch>
        </p:blipFill>
        <p:spPr>
          <a:xfrm>
            <a:off x="1301745" y="1235075"/>
            <a:ext cx="6540510" cy="3565525"/>
          </a:xfrm>
          <a:prstGeom prst="rect">
            <a:avLst/>
          </a:prstGeom>
        </p:spPr>
      </p:pic>
    </p:spTree>
    <p:extLst>
      <p:ext uri="{BB962C8B-B14F-4D97-AF65-F5344CB8AC3E}">
        <p14:creationId xmlns:p14="http://schemas.microsoft.com/office/powerpoint/2010/main" val="4168009696"/>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4FF155-6D32-4E9D-BBE7-719938B05B09}"/>
              </a:ext>
            </a:extLst>
          </p:cNvPr>
          <p:cNvSpPr>
            <a:spLocks noGrp="1"/>
          </p:cNvSpPr>
          <p:nvPr>
            <p:ph type="title"/>
          </p:nvPr>
        </p:nvSpPr>
        <p:spPr/>
        <p:txBody>
          <a:bodyPr/>
          <a:lstStyle/>
          <a:p>
            <a:r>
              <a:rPr lang="en-US" sz="3000" dirty="0"/>
              <a:t>Activation Foil Selection </a:t>
            </a:r>
          </a:p>
        </p:txBody>
      </p:sp>
      <p:sp>
        <p:nvSpPr>
          <p:cNvPr id="4" name="Slide Number Placeholder 3">
            <a:extLst>
              <a:ext uri="{FF2B5EF4-FFF2-40B4-BE49-F238E27FC236}">
                <a16:creationId xmlns:a16="http://schemas.microsoft.com/office/drawing/2014/main" id="{76A3B3B8-653D-428B-A6D2-40EF12D8EE8B}"/>
              </a:ext>
            </a:extLst>
          </p:cNvPr>
          <p:cNvSpPr>
            <a:spLocks noGrp="1"/>
          </p:cNvSpPr>
          <p:nvPr>
            <p:ph type="sldNum" sz="quarter" idx="10"/>
          </p:nvPr>
        </p:nvSpPr>
        <p:spPr/>
        <p:txBody>
          <a:bodyPr/>
          <a:lstStyle/>
          <a:p>
            <a:pPr>
              <a:defRPr/>
            </a:pPr>
            <a:fld id="{19845459-3F1B-4F43-8FC0-35ADCE8623CC}" type="slidenum">
              <a:rPr lang="en-US" smtClean="0"/>
              <a:pPr>
                <a:defRPr/>
              </a:pPr>
              <a:t>18</a:t>
            </a:fld>
            <a:endParaRPr lang="en-US"/>
          </a:p>
        </p:txBody>
      </p:sp>
      <p:sp>
        <p:nvSpPr>
          <p:cNvPr id="7" name="Content Placeholder 2">
            <a:extLst>
              <a:ext uri="{FF2B5EF4-FFF2-40B4-BE49-F238E27FC236}">
                <a16:creationId xmlns:a16="http://schemas.microsoft.com/office/drawing/2014/main" id="{2B71490C-7C29-4D83-93B7-800341832C21}"/>
              </a:ext>
            </a:extLst>
          </p:cNvPr>
          <p:cNvSpPr txBox="1">
            <a:spLocks/>
          </p:cNvSpPr>
          <p:nvPr/>
        </p:nvSpPr>
        <p:spPr>
          <a:xfrm>
            <a:off x="598055" y="4713660"/>
            <a:ext cx="8534400" cy="1474788"/>
          </a:xfrm>
          <a:prstGeom prst="rect">
            <a:avLst/>
          </a:prstGeom>
        </p:spPr>
        <p:txBody>
          <a:bodyPr/>
          <a:lstStyle>
            <a:lvl1pPr marL="331788" indent="-331788" algn="l" rtl="0" eaLnBrk="0" fontAlgn="base" hangingPunct="0">
              <a:spcBef>
                <a:spcPct val="20000"/>
              </a:spcBef>
              <a:spcAft>
                <a:spcPct val="0"/>
              </a:spcAft>
              <a:buChar char="•"/>
              <a:defRPr sz="2400">
                <a:solidFill>
                  <a:schemeClr val="tx1"/>
                </a:solidFill>
                <a:latin typeface="+mn-lt"/>
                <a:ea typeface="+mn-ea"/>
                <a:cs typeface="+mn-cs"/>
              </a:defRPr>
            </a:lvl1pPr>
            <a:lvl2pPr marL="730250" indent="-274638" algn="l" rtl="0" eaLnBrk="0" fontAlgn="base" hangingPunct="0">
              <a:spcBef>
                <a:spcPct val="20000"/>
              </a:spcBef>
              <a:spcAft>
                <a:spcPct val="0"/>
              </a:spcAft>
              <a:buFont typeface="Wingdings" pitchFamily="2" charset="2"/>
              <a:buChar char="§"/>
              <a:defRPr sz="2200">
                <a:solidFill>
                  <a:schemeClr val="tx1"/>
                </a:solidFill>
                <a:latin typeface="+mn-lt"/>
              </a:defRPr>
            </a:lvl2pPr>
            <a:lvl3pPr marL="1130300" indent="-217488" algn="l" rtl="0" eaLnBrk="0" fontAlgn="base" hangingPunct="0">
              <a:spcBef>
                <a:spcPct val="20000"/>
              </a:spcBef>
              <a:spcAft>
                <a:spcPct val="0"/>
              </a:spcAft>
              <a:buChar char="•"/>
              <a:defRPr>
                <a:solidFill>
                  <a:schemeClr val="tx1"/>
                </a:solidFill>
                <a:latin typeface="+mn-lt"/>
              </a:defRPr>
            </a:lvl3pPr>
            <a:lvl4pPr marL="1585913" indent="-217488" algn="l" rtl="0" eaLnBrk="0" fontAlgn="base" hangingPunct="0">
              <a:spcBef>
                <a:spcPct val="20000"/>
              </a:spcBef>
              <a:spcAft>
                <a:spcPct val="0"/>
              </a:spcAft>
              <a:buFont typeface="Wingdings" pitchFamily="2" charset="2"/>
              <a:buChar char="§"/>
              <a:defRPr>
                <a:solidFill>
                  <a:schemeClr val="tx1"/>
                </a:solidFill>
                <a:latin typeface="+mn-lt"/>
              </a:defRPr>
            </a:lvl4pPr>
            <a:lvl5pPr marL="2041525" indent="-217488" algn="l" rtl="0" eaLnBrk="0" fontAlgn="base" hangingPunct="0">
              <a:spcBef>
                <a:spcPct val="20000"/>
              </a:spcBef>
              <a:spcAft>
                <a:spcPct val="0"/>
              </a:spcAft>
              <a:buChar char="»"/>
              <a:defRPr>
                <a:solidFill>
                  <a:schemeClr val="tx1"/>
                </a:solidFill>
                <a:latin typeface="+mn-lt"/>
              </a:defRPr>
            </a:lvl5pPr>
            <a:lvl6pPr marL="2503999" indent="-227637" algn="l" rtl="0" fontAlgn="base">
              <a:spcBef>
                <a:spcPct val="20000"/>
              </a:spcBef>
              <a:spcAft>
                <a:spcPct val="0"/>
              </a:spcAft>
              <a:buChar char="»"/>
              <a:defRPr>
                <a:solidFill>
                  <a:schemeClr val="tx1"/>
                </a:solidFill>
                <a:latin typeface="+mn-lt"/>
              </a:defRPr>
            </a:lvl6pPr>
            <a:lvl7pPr marL="2959268" indent="-227637" algn="l" rtl="0" fontAlgn="base">
              <a:spcBef>
                <a:spcPct val="20000"/>
              </a:spcBef>
              <a:spcAft>
                <a:spcPct val="0"/>
              </a:spcAft>
              <a:buChar char="»"/>
              <a:defRPr>
                <a:solidFill>
                  <a:schemeClr val="tx1"/>
                </a:solidFill>
                <a:latin typeface="+mn-lt"/>
              </a:defRPr>
            </a:lvl7pPr>
            <a:lvl8pPr marL="3414540" indent="-227637" algn="l" rtl="0" fontAlgn="base">
              <a:spcBef>
                <a:spcPct val="20000"/>
              </a:spcBef>
              <a:spcAft>
                <a:spcPct val="0"/>
              </a:spcAft>
              <a:buChar char="»"/>
              <a:defRPr>
                <a:solidFill>
                  <a:schemeClr val="tx1"/>
                </a:solidFill>
                <a:latin typeface="+mn-lt"/>
              </a:defRPr>
            </a:lvl8pPr>
            <a:lvl9pPr marL="3869808" indent="-227637" algn="l" rtl="0" fontAlgn="base">
              <a:spcBef>
                <a:spcPct val="20000"/>
              </a:spcBef>
              <a:spcAft>
                <a:spcPct val="0"/>
              </a:spcAft>
              <a:buChar char="»"/>
              <a:defRPr>
                <a:solidFill>
                  <a:schemeClr val="tx1"/>
                </a:solidFill>
                <a:latin typeface="+mn-lt"/>
              </a:defRPr>
            </a:lvl9pPr>
          </a:lstStyle>
          <a:p>
            <a:r>
              <a:rPr lang="en-US" sz="1800" kern="0" dirty="0"/>
              <a:t>Cd, Cu – Multiple reaction channels with same product</a:t>
            </a:r>
          </a:p>
          <a:p>
            <a:r>
              <a:rPr lang="en-US" sz="1800" kern="0" dirty="0" err="1"/>
              <a:t>Nb</a:t>
            </a:r>
            <a:r>
              <a:rPr lang="en-US" sz="1800" kern="0" dirty="0"/>
              <a:t>, Eu, Dy, </a:t>
            </a:r>
            <a:r>
              <a:rPr lang="en-US" sz="1800" kern="0" dirty="0" err="1"/>
              <a:t>Sm</a:t>
            </a:r>
            <a:r>
              <a:rPr lang="en-US" sz="1800" kern="0" dirty="0"/>
              <a:t>, Se, </a:t>
            </a:r>
            <a:r>
              <a:rPr lang="en-US" sz="1800" kern="0" dirty="0" err="1"/>
              <a:t>Er</a:t>
            </a:r>
            <a:r>
              <a:rPr lang="en-US" sz="1800" kern="0" dirty="0"/>
              <a:t>, </a:t>
            </a:r>
            <a:r>
              <a:rPr lang="en-US" sz="1800" kern="0" dirty="0" err="1"/>
              <a:t>Ir</a:t>
            </a:r>
            <a:r>
              <a:rPr lang="en-US" sz="1800" kern="0" dirty="0"/>
              <a:t> – Large activation uncertainty in energy range</a:t>
            </a:r>
          </a:p>
          <a:p>
            <a:r>
              <a:rPr lang="en-US" sz="1800" kern="0" dirty="0" err="1"/>
              <a:t>Zr</a:t>
            </a:r>
            <a:r>
              <a:rPr lang="en-US" sz="1800" kern="0" dirty="0"/>
              <a:t> – Nearly equivalent to Al</a:t>
            </a:r>
          </a:p>
          <a:p>
            <a:r>
              <a:rPr lang="en-US" sz="1800" kern="0" dirty="0"/>
              <a:t>Sc, As, Co, </a:t>
            </a:r>
            <a:r>
              <a:rPr lang="en-US" sz="1800" kern="0" dirty="0" err="1"/>
              <a:t>Nb</a:t>
            </a:r>
            <a:r>
              <a:rPr lang="en-US" sz="1800" kern="0" dirty="0"/>
              <a:t> – Low activity at 2 </a:t>
            </a:r>
            <a:r>
              <a:rPr lang="en-US" sz="1800" kern="0" dirty="0" err="1"/>
              <a:t>hrs</a:t>
            </a:r>
            <a:endParaRPr lang="en-US" sz="1800" kern="0" dirty="0"/>
          </a:p>
          <a:p>
            <a:r>
              <a:rPr lang="en-US" sz="1800" kern="0" dirty="0"/>
              <a:t>Fe – Low abundance of isotope of interest </a:t>
            </a:r>
          </a:p>
        </p:txBody>
      </p:sp>
      <p:pic>
        <p:nvPicPr>
          <p:cNvPr id="8" name="Picture 7">
            <a:extLst>
              <a:ext uri="{FF2B5EF4-FFF2-40B4-BE49-F238E27FC236}">
                <a16:creationId xmlns:a16="http://schemas.microsoft.com/office/drawing/2014/main" id="{4F4F8187-8649-47DC-9D0A-406A5A73780A}"/>
              </a:ext>
            </a:extLst>
          </p:cNvPr>
          <p:cNvPicPr>
            <a:picLocks noChangeAspect="1"/>
          </p:cNvPicPr>
          <p:nvPr/>
        </p:nvPicPr>
        <p:blipFill>
          <a:blip r:embed="rId2"/>
          <a:stretch>
            <a:fillRect/>
          </a:stretch>
        </p:blipFill>
        <p:spPr>
          <a:xfrm>
            <a:off x="609600" y="1123517"/>
            <a:ext cx="8039100" cy="3606391"/>
          </a:xfrm>
          <a:prstGeom prst="rect">
            <a:avLst/>
          </a:prstGeom>
        </p:spPr>
      </p:pic>
      <p:sp>
        <p:nvSpPr>
          <p:cNvPr id="9" name="Content Placeholder 2">
            <a:extLst>
              <a:ext uri="{FF2B5EF4-FFF2-40B4-BE49-F238E27FC236}">
                <a16:creationId xmlns:a16="http://schemas.microsoft.com/office/drawing/2014/main" id="{833D355F-15EB-427F-8C58-BAF8B83EA834}"/>
              </a:ext>
            </a:extLst>
          </p:cNvPr>
          <p:cNvSpPr txBox="1">
            <a:spLocks/>
          </p:cNvSpPr>
          <p:nvPr/>
        </p:nvSpPr>
        <p:spPr>
          <a:xfrm>
            <a:off x="577273" y="4729908"/>
            <a:ext cx="8534400" cy="1474788"/>
          </a:xfrm>
          <a:prstGeom prst="rect">
            <a:avLst/>
          </a:prstGeom>
        </p:spPr>
        <p:txBody>
          <a:bodyPr/>
          <a:lstStyle>
            <a:lvl1pPr marL="331788" indent="-331788" algn="l" rtl="0" eaLnBrk="0" fontAlgn="base" hangingPunct="0">
              <a:spcBef>
                <a:spcPct val="20000"/>
              </a:spcBef>
              <a:spcAft>
                <a:spcPct val="0"/>
              </a:spcAft>
              <a:buChar char="•"/>
              <a:defRPr sz="2400">
                <a:solidFill>
                  <a:schemeClr val="tx1"/>
                </a:solidFill>
                <a:latin typeface="+mn-lt"/>
                <a:ea typeface="+mn-ea"/>
                <a:cs typeface="+mn-cs"/>
              </a:defRPr>
            </a:lvl1pPr>
            <a:lvl2pPr marL="730250" indent="-274638" algn="l" rtl="0" eaLnBrk="0" fontAlgn="base" hangingPunct="0">
              <a:spcBef>
                <a:spcPct val="20000"/>
              </a:spcBef>
              <a:spcAft>
                <a:spcPct val="0"/>
              </a:spcAft>
              <a:buFont typeface="Wingdings" pitchFamily="2" charset="2"/>
              <a:buChar char="§"/>
              <a:defRPr sz="2200">
                <a:solidFill>
                  <a:schemeClr val="tx1"/>
                </a:solidFill>
                <a:latin typeface="+mn-lt"/>
              </a:defRPr>
            </a:lvl2pPr>
            <a:lvl3pPr marL="1130300" indent="-217488" algn="l" rtl="0" eaLnBrk="0" fontAlgn="base" hangingPunct="0">
              <a:spcBef>
                <a:spcPct val="20000"/>
              </a:spcBef>
              <a:spcAft>
                <a:spcPct val="0"/>
              </a:spcAft>
              <a:buChar char="•"/>
              <a:defRPr>
                <a:solidFill>
                  <a:schemeClr val="tx1"/>
                </a:solidFill>
                <a:latin typeface="+mn-lt"/>
              </a:defRPr>
            </a:lvl3pPr>
            <a:lvl4pPr marL="1585913" indent="-217488" algn="l" rtl="0" eaLnBrk="0" fontAlgn="base" hangingPunct="0">
              <a:spcBef>
                <a:spcPct val="20000"/>
              </a:spcBef>
              <a:spcAft>
                <a:spcPct val="0"/>
              </a:spcAft>
              <a:buFont typeface="Wingdings" pitchFamily="2" charset="2"/>
              <a:buChar char="§"/>
              <a:defRPr>
                <a:solidFill>
                  <a:schemeClr val="tx1"/>
                </a:solidFill>
                <a:latin typeface="+mn-lt"/>
              </a:defRPr>
            </a:lvl4pPr>
            <a:lvl5pPr marL="2041525" indent="-217488" algn="l" rtl="0" eaLnBrk="0" fontAlgn="base" hangingPunct="0">
              <a:spcBef>
                <a:spcPct val="20000"/>
              </a:spcBef>
              <a:spcAft>
                <a:spcPct val="0"/>
              </a:spcAft>
              <a:buChar char="»"/>
              <a:defRPr>
                <a:solidFill>
                  <a:schemeClr val="tx1"/>
                </a:solidFill>
                <a:latin typeface="+mn-lt"/>
              </a:defRPr>
            </a:lvl5pPr>
            <a:lvl6pPr marL="2503999" indent="-227637" algn="l" rtl="0" fontAlgn="base">
              <a:spcBef>
                <a:spcPct val="20000"/>
              </a:spcBef>
              <a:spcAft>
                <a:spcPct val="0"/>
              </a:spcAft>
              <a:buChar char="»"/>
              <a:defRPr>
                <a:solidFill>
                  <a:schemeClr val="tx1"/>
                </a:solidFill>
                <a:latin typeface="+mn-lt"/>
              </a:defRPr>
            </a:lvl6pPr>
            <a:lvl7pPr marL="2959268" indent="-227637" algn="l" rtl="0" fontAlgn="base">
              <a:spcBef>
                <a:spcPct val="20000"/>
              </a:spcBef>
              <a:spcAft>
                <a:spcPct val="0"/>
              </a:spcAft>
              <a:buChar char="»"/>
              <a:defRPr>
                <a:solidFill>
                  <a:schemeClr val="tx1"/>
                </a:solidFill>
                <a:latin typeface="+mn-lt"/>
              </a:defRPr>
            </a:lvl7pPr>
            <a:lvl8pPr marL="3414540" indent="-227637" algn="l" rtl="0" fontAlgn="base">
              <a:spcBef>
                <a:spcPct val="20000"/>
              </a:spcBef>
              <a:spcAft>
                <a:spcPct val="0"/>
              </a:spcAft>
              <a:buChar char="»"/>
              <a:defRPr>
                <a:solidFill>
                  <a:schemeClr val="tx1"/>
                </a:solidFill>
                <a:latin typeface="+mn-lt"/>
              </a:defRPr>
            </a:lvl8pPr>
            <a:lvl9pPr marL="3869808" indent="-227637" algn="l" rtl="0" fontAlgn="base">
              <a:spcBef>
                <a:spcPct val="20000"/>
              </a:spcBef>
              <a:spcAft>
                <a:spcPct val="0"/>
              </a:spcAft>
              <a:buChar char="»"/>
              <a:defRPr>
                <a:solidFill>
                  <a:schemeClr val="tx1"/>
                </a:solidFill>
                <a:latin typeface="+mn-lt"/>
              </a:defRPr>
            </a:lvl9pPr>
          </a:lstStyle>
          <a:p>
            <a:pPr marL="0" indent="0">
              <a:buNone/>
            </a:pPr>
            <a:r>
              <a:rPr lang="en-US" sz="1800" kern="0" dirty="0"/>
              <a:t>Primary Selection Criteria </a:t>
            </a:r>
          </a:p>
          <a:p>
            <a:pPr marL="342900" indent="-342900">
              <a:buAutoNum type="arabicParenR"/>
            </a:pPr>
            <a:r>
              <a:rPr lang="en-US" sz="1800" kern="0" dirty="0"/>
              <a:t>IRDFF/Nuclear data             3) Foil activity at 2 to 12 hours </a:t>
            </a:r>
          </a:p>
          <a:p>
            <a:pPr marL="342900" indent="-342900">
              <a:buAutoNum type="arabicParenR"/>
            </a:pPr>
            <a:r>
              <a:rPr lang="en-US" sz="1800" kern="0" dirty="0"/>
              <a:t>Energy range of activation   4) Strong decay gamma-ray emission </a:t>
            </a:r>
          </a:p>
          <a:p>
            <a:pPr marL="342900" indent="-342900">
              <a:buAutoNum type="arabicParenR"/>
            </a:pPr>
            <a:endParaRPr lang="en-US" sz="1800" kern="0" dirty="0"/>
          </a:p>
        </p:txBody>
      </p:sp>
    </p:spTree>
    <p:extLst>
      <p:ext uri="{BB962C8B-B14F-4D97-AF65-F5344CB8AC3E}">
        <p14:creationId xmlns:p14="http://schemas.microsoft.com/office/powerpoint/2010/main" val="159340437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xit"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6A3B3B8-653D-428B-A6D2-40EF12D8EE8B}"/>
              </a:ext>
            </a:extLst>
          </p:cNvPr>
          <p:cNvSpPr>
            <a:spLocks noGrp="1"/>
          </p:cNvSpPr>
          <p:nvPr>
            <p:ph type="sldNum" sz="quarter" idx="10"/>
          </p:nvPr>
        </p:nvSpPr>
        <p:spPr/>
        <p:txBody>
          <a:bodyPr/>
          <a:lstStyle/>
          <a:p>
            <a:pPr>
              <a:defRPr/>
            </a:pPr>
            <a:fld id="{19845459-3F1B-4F43-8FC0-35ADCE8623CC}" type="slidenum">
              <a:rPr lang="en-US" smtClean="0"/>
              <a:pPr>
                <a:defRPr/>
              </a:pPr>
              <a:t>19</a:t>
            </a:fld>
            <a:endParaRPr lang="en-US"/>
          </a:p>
        </p:txBody>
      </p:sp>
      <p:sp>
        <p:nvSpPr>
          <p:cNvPr id="11" name="Title 1">
            <a:extLst>
              <a:ext uri="{FF2B5EF4-FFF2-40B4-BE49-F238E27FC236}">
                <a16:creationId xmlns:a16="http://schemas.microsoft.com/office/drawing/2014/main" id="{6CCE2898-FDD5-47F4-8EF9-652143DD72A2}"/>
              </a:ext>
            </a:extLst>
          </p:cNvPr>
          <p:cNvSpPr txBox="1">
            <a:spLocks/>
          </p:cNvSpPr>
          <p:nvPr/>
        </p:nvSpPr>
        <p:spPr bwMode="auto">
          <a:xfrm>
            <a:off x="1257300" y="-27046"/>
            <a:ext cx="6629400" cy="990600"/>
          </a:xfrm>
          <a:prstGeom prst="rect">
            <a:avLst/>
          </a:prstGeom>
          <a:noFill/>
          <a:ln w="9525">
            <a:noFill/>
            <a:miter lim="800000"/>
            <a:headEnd/>
            <a:tailEnd/>
          </a:ln>
        </p:spPr>
        <p:txBody>
          <a:bodyPr vert="horz" wrap="square" lIns="91021" tIns="45511" rIns="91021" bIns="45511" numCol="1" anchor="ctr" anchorCtr="0" compatLnSpc="1">
            <a:prstTxWarp prst="textNoShape">
              <a:avLst/>
            </a:prstTxWarp>
          </a:bodyPr>
          <a:lstStyle>
            <a:lvl1pPr algn="ctr" rtl="0" eaLnBrk="0" fontAlgn="base" hangingPunct="0">
              <a:spcBef>
                <a:spcPct val="0"/>
              </a:spcBef>
              <a:spcAft>
                <a:spcPct val="0"/>
              </a:spcAft>
              <a:defRPr sz="3600" b="1">
                <a:solidFill>
                  <a:schemeClr val="folHlink"/>
                </a:solidFill>
                <a:latin typeface="+mj-lt"/>
                <a:ea typeface="+mj-ea"/>
                <a:cs typeface="+mj-cs"/>
              </a:defRPr>
            </a:lvl1pPr>
            <a:lvl2pPr algn="ctr" rtl="0" eaLnBrk="0" fontAlgn="base" hangingPunct="0">
              <a:spcBef>
                <a:spcPct val="0"/>
              </a:spcBef>
              <a:spcAft>
                <a:spcPct val="0"/>
              </a:spcAft>
              <a:defRPr sz="3600" b="1">
                <a:solidFill>
                  <a:schemeClr val="folHlink"/>
                </a:solidFill>
                <a:latin typeface="Arial" charset="0"/>
              </a:defRPr>
            </a:lvl2pPr>
            <a:lvl3pPr algn="ctr" rtl="0" eaLnBrk="0" fontAlgn="base" hangingPunct="0">
              <a:spcBef>
                <a:spcPct val="0"/>
              </a:spcBef>
              <a:spcAft>
                <a:spcPct val="0"/>
              </a:spcAft>
              <a:defRPr sz="3600" b="1">
                <a:solidFill>
                  <a:schemeClr val="folHlink"/>
                </a:solidFill>
                <a:latin typeface="Arial" charset="0"/>
              </a:defRPr>
            </a:lvl3pPr>
            <a:lvl4pPr algn="ctr" rtl="0" eaLnBrk="0" fontAlgn="base" hangingPunct="0">
              <a:spcBef>
                <a:spcPct val="0"/>
              </a:spcBef>
              <a:spcAft>
                <a:spcPct val="0"/>
              </a:spcAft>
              <a:defRPr sz="3600" b="1">
                <a:solidFill>
                  <a:schemeClr val="folHlink"/>
                </a:solidFill>
                <a:latin typeface="Arial" charset="0"/>
              </a:defRPr>
            </a:lvl4pPr>
            <a:lvl5pPr algn="ctr" rtl="0" eaLnBrk="0" fontAlgn="base" hangingPunct="0">
              <a:spcBef>
                <a:spcPct val="0"/>
              </a:spcBef>
              <a:spcAft>
                <a:spcPct val="0"/>
              </a:spcAft>
              <a:defRPr sz="3600" b="1">
                <a:solidFill>
                  <a:schemeClr val="folHlink"/>
                </a:solidFill>
                <a:latin typeface="Arial" charset="0"/>
              </a:defRPr>
            </a:lvl5pPr>
            <a:lvl6pPr marL="455272" algn="ctr" rtl="0" fontAlgn="base">
              <a:spcBef>
                <a:spcPct val="0"/>
              </a:spcBef>
              <a:spcAft>
                <a:spcPct val="0"/>
              </a:spcAft>
              <a:defRPr sz="3600" b="1">
                <a:solidFill>
                  <a:schemeClr val="folHlink"/>
                </a:solidFill>
                <a:latin typeface="Arial" charset="0"/>
              </a:defRPr>
            </a:lvl6pPr>
            <a:lvl7pPr marL="910544" algn="ctr" rtl="0" fontAlgn="base">
              <a:spcBef>
                <a:spcPct val="0"/>
              </a:spcBef>
              <a:spcAft>
                <a:spcPct val="0"/>
              </a:spcAft>
              <a:defRPr sz="3600" b="1">
                <a:solidFill>
                  <a:schemeClr val="folHlink"/>
                </a:solidFill>
                <a:latin typeface="Arial" charset="0"/>
              </a:defRPr>
            </a:lvl7pPr>
            <a:lvl8pPr marL="1365819" algn="ctr" rtl="0" fontAlgn="base">
              <a:spcBef>
                <a:spcPct val="0"/>
              </a:spcBef>
              <a:spcAft>
                <a:spcPct val="0"/>
              </a:spcAft>
              <a:defRPr sz="3600" b="1">
                <a:solidFill>
                  <a:schemeClr val="folHlink"/>
                </a:solidFill>
                <a:latin typeface="Arial" charset="0"/>
              </a:defRPr>
            </a:lvl8pPr>
            <a:lvl9pPr marL="1821090" algn="ctr" rtl="0" fontAlgn="base">
              <a:spcBef>
                <a:spcPct val="0"/>
              </a:spcBef>
              <a:spcAft>
                <a:spcPct val="0"/>
              </a:spcAft>
              <a:defRPr sz="3600" b="1">
                <a:solidFill>
                  <a:schemeClr val="folHlink"/>
                </a:solidFill>
                <a:latin typeface="Arial" charset="0"/>
              </a:defRPr>
            </a:lvl9pPr>
          </a:lstStyle>
          <a:p>
            <a:r>
              <a:rPr lang="en-US" sz="3000" kern="0" dirty="0"/>
              <a:t>Selected Fission Products for Analysis</a:t>
            </a:r>
          </a:p>
        </p:txBody>
      </p:sp>
      <p:pic>
        <p:nvPicPr>
          <p:cNvPr id="13" name="Picture 12">
            <a:extLst>
              <a:ext uri="{FF2B5EF4-FFF2-40B4-BE49-F238E27FC236}">
                <a16:creationId xmlns:a16="http://schemas.microsoft.com/office/drawing/2014/main" id="{F93926CD-B904-44DA-8B9A-1185264533B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711765" y="1981200"/>
            <a:ext cx="4340700" cy="3111768"/>
          </a:xfrm>
          <a:prstGeom prst="rect">
            <a:avLst/>
          </a:prstGeom>
        </p:spPr>
      </p:pic>
      <p:sp>
        <p:nvSpPr>
          <p:cNvPr id="14" name="TextBox 13">
            <a:extLst>
              <a:ext uri="{FF2B5EF4-FFF2-40B4-BE49-F238E27FC236}">
                <a16:creationId xmlns:a16="http://schemas.microsoft.com/office/drawing/2014/main" id="{472C98A6-DFA2-4CC5-A276-A545D2DCAA93}"/>
              </a:ext>
            </a:extLst>
          </p:cNvPr>
          <p:cNvSpPr txBox="1"/>
          <p:nvPr/>
        </p:nvSpPr>
        <p:spPr>
          <a:xfrm>
            <a:off x="5638800" y="1113747"/>
            <a:ext cx="1981200" cy="646331"/>
          </a:xfrm>
          <a:prstGeom prst="rect">
            <a:avLst/>
          </a:prstGeom>
          <a:noFill/>
        </p:spPr>
        <p:txBody>
          <a:bodyPr wrap="square" rtlCol="0">
            <a:spAutoFit/>
          </a:bodyPr>
          <a:lstStyle/>
          <a:p>
            <a:r>
              <a:rPr lang="en-US" dirty="0"/>
              <a:t>Light </a:t>
            </a:r>
          </a:p>
          <a:p>
            <a:r>
              <a:rPr lang="en-US" dirty="0"/>
              <a:t>Peak </a:t>
            </a:r>
          </a:p>
        </p:txBody>
      </p:sp>
      <p:cxnSp>
        <p:nvCxnSpPr>
          <p:cNvPr id="15" name="Straight Arrow Connector 14">
            <a:extLst>
              <a:ext uri="{FF2B5EF4-FFF2-40B4-BE49-F238E27FC236}">
                <a16:creationId xmlns:a16="http://schemas.microsoft.com/office/drawing/2014/main" id="{F2E98915-8BD4-4897-B5B3-B22A378EE901}"/>
              </a:ext>
            </a:extLst>
          </p:cNvPr>
          <p:cNvCxnSpPr>
            <a:cxnSpLocks/>
          </p:cNvCxnSpPr>
          <p:nvPr/>
        </p:nvCxnSpPr>
        <p:spPr bwMode="auto">
          <a:xfrm>
            <a:off x="5943600" y="1718239"/>
            <a:ext cx="152400" cy="415361"/>
          </a:xfrm>
          <a:prstGeom prst="straightConnector1">
            <a:avLst/>
          </a:prstGeom>
          <a:ln>
            <a:headEnd type="none" w="med" len="med"/>
            <a:tailEnd type="triangle"/>
          </a:ln>
        </p:spPr>
        <p:style>
          <a:lnRef idx="3">
            <a:schemeClr val="dk1"/>
          </a:lnRef>
          <a:fillRef idx="0">
            <a:schemeClr val="dk1"/>
          </a:fillRef>
          <a:effectRef idx="2">
            <a:schemeClr val="dk1"/>
          </a:effectRef>
          <a:fontRef idx="minor">
            <a:schemeClr val="tx1"/>
          </a:fontRef>
        </p:style>
      </p:cxnSp>
      <p:sp>
        <p:nvSpPr>
          <p:cNvPr id="16" name="TextBox 15">
            <a:extLst>
              <a:ext uri="{FF2B5EF4-FFF2-40B4-BE49-F238E27FC236}">
                <a16:creationId xmlns:a16="http://schemas.microsoft.com/office/drawing/2014/main" id="{9A7DAB5D-8EA6-4425-B5F4-0E92AF57C637}"/>
              </a:ext>
            </a:extLst>
          </p:cNvPr>
          <p:cNvSpPr txBox="1"/>
          <p:nvPr/>
        </p:nvSpPr>
        <p:spPr>
          <a:xfrm>
            <a:off x="6019800" y="3429000"/>
            <a:ext cx="1981200" cy="369332"/>
          </a:xfrm>
          <a:prstGeom prst="rect">
            <a:avLst/>
          </a:prstGeom>
          <a:noFill/>
        </p:spPr>
        <p:txBody>
          <a:bodyPr wrap="square" rtlCol="0">
            <a:spAutoFit/>
          </a:bodyPr>
          <a:lstStyle/>
          <a:p>
            <a:r>
              <a:rPr lang="en-US" dirty="0"/>
              <a:t>Valley</a:t>
            </a:r>
          </a:p>
        </p:txBody>
      </p:sp>
      <p:cxnSp>
        <p:nvCxnSpPr>
          <p:cNvPr id="17" name="Straight Arrow Connector 16">
            <a:extLst>
              <a:ext uri="{FF2B5EF4-FFF2-40B4-BE49-F238E27FC236}">
                <a16:creationId xmlns:a16="http://schemas.microsoft.com/office/drawing/2014/main" id="{40388503-40B9-4CA8-A9B7-7E5BA3E5C5C7}"/>
              </a:ext>
            </a:extLst>
          </p:cNvPr>
          <p:cNvCxnSpPr>
            <a:cxnSpLocks/>
          </p:cNvCxnSpPr>
          <p:nvPr/>
        </p:nvCxnSpPr>
        <p:spPr bwMode="auto">
          <a:xfrm flipV="1">
            <a:off x="6781800" y="2854941"/>
            <a:ext cx="247933" cy="815625"/>
          </a:xfrm>
          <a:prstGeom prst="straightConnector1">
            <a:avLst/>
          </a:prstGeom>
          <a:ln>
            <a:headEnd type="none" w="med" len="med"/>
            <a:tailEnd type="triangle"/>
          </a:ln>
        </p:spPr>
        <p:style>
          <a:lnRef idx="3">
            <a:schemeClr val="dk1"/>
          </a:lnRef>
          <a:fillRef idx="0">
            <a:schemeClr val="dk1"/>
          </a:fillRef>
          <a:effectRef idx="2">
            <a:schemeClr val="dk1"/>
          </a:effectRef>
          <a:fontRef idx="minor">
            <a:schemeClr val="tx1"/>
          </a:fontRef>
        </p:style>
      </p:cxnSp>
      <p:sp>
        <p:nvSpPr>
          <p:cNvPr id="18" name="TextBox 17">
            <a:extLst>
              <a:ext uri="{FF2B5EF4-FFF2-40B4-BE49-F238E27FC236}">
                <a16:creationId xmlns:a16="http://schemas.microsoft.com/office/drawing/2014/main" id="{FCA248BB-53B1-426D-BB5E-63BFCE5FBE3E}"/>
              </a:ext>
            </a:extLst>
          </p:cNvPr>
          <p:cNvSpPr txBox="1"/>
          <p:nvPr/>
        </p:nvSpPr>
        <p:spPr>
          <a:xfrm>
            <a:off x="7327835" y="3329274"/>
            <a:ext cx="1981200" cy="646331"/>
          </a:xfrm>
          <a:prstGeom prst="rect">
            <a:avLst/>
          </a:prstGeom>
          <a:noFill/>
        </p:spPr>
        <p:txBody>
          <a:bodyPr wrap="square" rtlCol="0">
            <a:spAutoFit/>
          </a:bodyPr>
          <a:lstStyle/>
          <a:p>
            <a:r>
              <a:rPr lang="en-US" dirty="0"/>
              <a:t>Heavy </a:t>
            </a:r>
          </a:p>
          <a:p>
            <a:r>
              <a:rPr lang="en-US" dirty="0"/>
              <a:t>Wing</a:t>
            </a:r>
          </a:p>
        </p:txBody>
      </p:sp>
      <p:cxnSp>
        <p:nvCxnSpPr>
          <p:cNvPr id="19" name="Straight Arrow Connector 18">
            <a:extLst>
              <a:ext uri="{FF2B5EF4-FFF2-40B4-BE49-F238E27FC236}">
                <a16:creationId xmlns:a16="http://schemas.microsoft.com/office/drawing/2014/main" id="{C811C233-D6CA-4BC2-879B-32D8F182A408}"/>
              </a:ext>
            </a:extLst>
          </p:cNvPr>
          <p:cNvCxnSpPr>
            <a:cxnSpLocks/>
          </p:cNvCxnSpPr>
          <p:nvPr/>
        </p:nvCxnSpPr>
        <p:spPr bwMode="auto">
          <a:xfrm flipV="1">
            <a:off x="8190150" y="3028887"/>
            <a:ext cx="496650" cy="508197"/>
          </a:xfrm>
          <a:prstGeom prst="straightConnector1">
            <a:avLst/>
          </a:prstGeom>
          <a:ln>
            <a:headEnd type="none" w="med" len="med"/>
            <a:tailEnd type="triangle"/>
          </a:ln>
        </p:spPr>
        <p:style>
          <a:lnRef idx="3">
            <a:schemeClr val="dk1"/>
          </a:lnRef>
          <a:fillRef idx="0">
            <a:schemeClr val="dk1"/>
          </a:fillRef>
          <a:effectRef idx="2">
            <a:schemeClr val="dk1"/>
          </a:effectRef>
          <a:fontRef idx="minor">
            <a:schemeClr val="tx1"/>
          </a:fontRef>
        </p:style>
      </p:cxnSp>
      <p:sp>
        <p:nvSpPr>
          <p:cNvPr id="20" name="TextBox 19">
            <a:extLst>
              <a:ext uri="{FF2B5EF4-FFF2-40B4-BE49-F238E27FC236}">
                <a16:creationId xmlns:a16="http://schemas.microsoft.com/office/drawing/2014/main" id="{A1537E72-DED4-4393-AD5E-6E65204A808D}"/>
              </a:ext>
            </a:extLst>
          </p:cNvPr>
          <p:cNvSpPr txBox="1"/>
          <p:nvPr/>
        </p:nvSpPr>
        <p:spPr>
          <a:xfrm>
            <a:off x="7199550" y="1127987"/>
            <a:ext cx="1981200" cy="646331"/>
          </a:xfrm>
          <a:prstGeom prst="rect">
            <a:avLst/>
          </a:prstGeom>
          <a:noFill/>
        </p:spPr>
        <p:txBody>
          <a:bodyPr wrap="square" rtlCol="0">
            <a:spAutoFit/>
          </a:bodyPr>
          <a:lstStyle/>
          <a:p>
            <a:r>
              <a:rPr lang="en-US" dirty="0"/>
              <a:t>Heavy </a:t>
            </a:r>
          </a:p>
          <a:p>
            <a:r>
              <a:rPr lang="en-US" dirty="0"/>
              <a:t>Peak </a:t>
            </a:r>
          </a:p>
        </p:txBody>
      </p:sp>
      <p:cxnSp>
        <p:nvCxnSpPr>
          <p:cNvPr id="21" name="Straight Arrow Connector 20">
            <a:extLst>
              <a:ext uri="{FF2B5EF4-FFF2-40B4-BE49-F238E27FC236}">
                <a16:creationId xmlns:a16="http://schemas.microsoft.com/office/drawing/2014/main" id="{1F47052D-AFDF-4782-B02D-865044E08962}"/>
              </a:ext>
            </a:extLst>
          </p:cNvPr>
          <p:cNvCxnSpPr>
            <a:cxnSpLocks/>
          </p:cNvCxnSpPr>
          <p:nvPr/>
        </p:nvCxnSpPr>
        <p:spPr bwMode="auto">
          <a:xfrm>
            <a:off x="7504350" y="1732479"/>
            <a:ext cx="420450" cy="437869"/>
          </a:xfrm>
          <a:prstGeom prst="straightConnector1">
            <a:avLst/>
          </a:prstGeom>
          <a:ln>
            <a:headEnd type="none" w="med" len="med"/>
            <a:tailEnd type="triangle"/>
          </a:ln>
        </p:spPr>
        <p:style>
          <a:lnRef idx="3">
            <a:schemeClr val="dk1"/>
          </a:lnRef>
          <a:fillRef idx="0">
            <a:schemeClr val="dk1"/>
          </a:fillRef>
          <a:effectRef idx="2">
            <a:schemeClr val="dk1"/>
          </a:effectRef>
          <a:fontRef idx="minor">
            <a:schemeClr val="tx1"/>
          </a:fontRef>
        </p:style>
      </p:cxnSp>
      <p:pic>
        <p:nvPicPr>
          <p:cNvPr id="22" name="Content Placeholder 9">
            <a:extLst>
              <a:ext uri="{FF2B5EF4-FFF2-40B4-BE49-F238E27FC236}">
                <a16:creationId xmlns:a16="http://schemas.microsoft.com/office/drawing/2014/main" id="{D5FF6C11-B63B-4DF7-AD3A-51362CDBD74D}"/>
              </a:ext>
            </a:extLst>
          </p:cNvPr>
          <p:cNvPicPr>
            <a:picLocks noGrp="1" noChangeAspect="1"/>
          </p:cNvPicPr>
          <p:nvPr>
            <p:ph idx="1"/>
          </p:nvPr>
        </p:nvPicPr>
        <p:blipFill>
          <a:blip r:embed="rId3"/>
          <a:stretch>
            <a:fillRect/>
          </a:stretch>
        </p:blipFill>
        <p:spPr>
          <a:xfrm>
            <a:off x="157604" y="1271874"/>
            <a:ext cx="4554161" cy="4876800"/>
          </a:xfrm>
          <a:prstGeom prst="rect">
            <a:avLst/>
          </a:prstGeom>
        </p:spPr>
      </p:pic>
    </p:spTree>
    <p:extLst>
      <p:ext uri="{BB962C8B-B14F-4D97-AF65-F5344CB8AC3E}">
        <p14:creationId xmlns:p14="http://schemas.microsoft.com/office/powerpoint/2010/main" val="2607688974"/>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000" dirty="0"/>
              <a:t>Motivation </a:t>
            </a:r>
          </a:p>
        </p:txBody>
      </p:sp>
      <p:sp>
        <p:nvSpPr>
          <p:cNvPr id="3" name="Content Placeholder 2"/>
          <p:cNvSpPr>
            <a:spLocks noGrp="1"/>
          </p:cNvSpPr>
          <p:nvPr>
            <p:ph idx="1"/>
          </p:nvPr>
        </p:nvSpPr>
        <p:spPr>
          <a:xfrm>
            <a:off x="0" y="1127125"/>
            <a:ext cx="5867400" cy="5197475"/>
          </a:xfrm>
        </p:spPr>
        <p:txBody>
          <a:bodyPr/>
          <a:lstStyle/>
          <a:p>
            <a:pPr>
              <a:spcBef>
                <a:spcPts val="0"/>
              </a:spcBef>
              <a:spcAft>
                <a:spcPts val="1800"/>
              </a:spcAft>
            </a:pPr>
            <a:r>
              <a:rPr lang="en-US" dirty="0"/>
              <a:t>2018 Nuclear Posture Review  </a:t>
            </a:r>
            <a:r>
              <a:rPr lang="en-US" i="1" dirty="0"/>
              <a:t>“deterring state support for nuclear terrorism through advanced forensics and attribution capabilities.”</a:t>
            </a:r>
          </a:p>
          <a:p>
            <a:pPr>
              <a:spcBef>
                <a:spcPts val="0"/>
              </a:spcBef>
              <a:spcAft>
                <a:spcPts val="1800"/>
              </a:spcAft>
            </a:pPr>
            <a:r>
              <a:rPr lang="en-US" dirty="0"/>
              <a:t>Create </a:t>
            </a:r>
            <a:r>
              <a:rPr lang="en-US" u="sng" dirty="0"/>
              <a:t>accurate surrogate nuclear weapon neutron environment</a:t>
            </a:r>
            <a:r>
              <a:rPr lang="en-US" dirty="0"/>
              <a:t> </a:t>
            </a:r>
          </a:p>
          <a:p>
            <a:pPr>
              <a:spcBef>
                <a:spcPts val="0"/>
              </a:spcBef>
              <a:spcAft>
                <a:spcPts val="1800"/>
              </a:spcAft>
            </a:pPr>
            <a:r>
              <a:rPr lang="en-US" dirty="0"/>
              <a:t>Addresses </a:t>
            </a:r>
            <a:r>
              <a:rPr lang="en-US" u="sng" dirty="0"/>
              <a:t>deterrence and non-proliferation</a:t>
            </a:r>
            <a:r>
              <a:rPr lang="en-US" dirty="0"/>
              <a:t> capability gaps:</a:t>
            </a:r>
          </a:p>
          <a:p>
            <a:pPr lvl="1">
              <a:spcBef>
                <a:spcPts val="0"/>
              </a:spcBef>
              <a:spcAft>
                <a:spcPts val="1800"/>
              </a:spcAft>
            </a:pPr>
            <a:r>
              <a:rPr lang="en-US" dirty="0"/>
              <a:t>Attribution and device reconstruction </a:t>
            </a:r>
          </a:p>
          <a:p>
            <a:pPr lvl="1">
              <a:spcBef>
                <a:spcPts val="0"/>
              </a:spcBef>
              <a:spcAft>
                <a:spcPts val="1800"/>
              </a:spcAft>
            </a:pPr>
            <a:r>
              <a:rPr lang="en-US" dirty="0"/>
              <a:t>Certification and testing</a:t>
            </a:r>
          </a:p>
          <a:p>
            <a:pPr>
              <a:spcBef>
                <a:spcPts val="0"/>
              </a:spcBef>
              <a:spcAft>
                <a:spcPts val="1800"/>
              </a:spcAft>
            </a:pPr>
            <a:endParaRPr lang="en-US" i="1" dirty="0"/>
          </a:p>
          <a:p>
            <a:pPr>
              <a:spcBef>
                <a:spcPts val="0"/>
              </a:spcBef>
              <a:spcAft>
                <a:spcPts val="1200"/>
              </a:spcAft>
            </a:pPr>
            <a:endParaRPr lang="en-US" dirty="0"/>
          </a:p>
        </p:txBody>
      </p:sp>
      <p:sp>
        <p:nvSpPr>
          <p:cNvPr id="4" name="Slide Number Placeholder 3"/>
          <p:cNvSpPr>
            <a:spLocks noGrp="1"/>
          </p:cNvSpPr>
          <p:nvPr>
            <p:ph type="sldNum" sz="quarter" idx="10"/>
          </p:nvPr>
        </p:nvSpPr>
        <p:spPr/>
        <p:txBody>
          <a:bodyPr/>
          <a:lstStyle/>
          <a:p>
            <a:fld id="{19845459-3F1B-4F43-8FC0-35ADCE8623CC}" type="slidenum">
              <a:rPr lang="en-US" smtClean="0"/>
              <a:pPr/>
              <a:t>2</a:t>
            </a:fld>
            <a:endParaRPr lang="en-US"/>
          </a:p>
        </p:txBody>
      </p:sp>
      <p:pic>
        <p:nvPicPr>
          <p:cNvPr id="5" name="Picture 4">
            <a:extLst>
              <a:ext uri="{FF2B5EF4-FFF2-40B4-BE49-F238E27FC236}">
                <a16:creationId xmlns:a16="http://schemas.microsoft.com/office/drawing/2014/main" id="{EE50A01C-3D34-461F-BB17-7BDB652A424F}"/>
              </a:ext>
            </a:extLst>
          </p:cNvPr>
          <p:cNvPicPr>
            <a:picLocks noChangeAspect="1"/>
          </p:cNvPicPr>
          <p:nvPr/>
        </p:nvPicPr>
        <p:blipFill>
          <a:blip r:embed="rId3"/>
          <a:stretch>
            <a:fillRect/>
          </a:stretch>
        </p:blipFill>
        <p:spPr>
          <a:xfrm>
            <a:off x="5829637" y="1307759"/>
            <a:ext cx="2971800" cy="2074069"/>
          </a:xfrm>
          <a:prstGeom prst="rect">
            <a:avLst/>
          </a:prstGeom>
        </p:spPr>
      </p:pic>
      <p:pic>
        <p:nvPicPr>
          <p:cNvPr id="6" name="Picture 5">
            <a:extLst>
              <a:ext uri="{FF2B5EF4-FFF2-40B4-BE49-F238E27FC236}">
                <a16:creationId xmlns:a16="http://schemas.microsoft.com/office/drawing/2014/main" id="{03EB7A09-59E6-4CAB-8F0C-CDE20B7DCB23}"/>
              </a:ext>
            </a:extLst>
          </p:cNvPr>
          <p:cNvPicPr>
            <a:picLocks noChangeAspect="1"/>
          </p:cNvPicPr>
          <p:nvPr/>
        </p:nvPicPr>
        <p:blipFill>
          <a:blip r:embed="rId4"/>
          <a:stretch>
            <a:fillRect/>
          </a:stretch>
        </p:blipFill>
        <p:spPr>
          <a:xfrm>
            <a:off x="6183603" y="3505200"/>
            <a:ext cx="2258472" cy="2819400"/>
          </a:xfrm>
          <a:prstGeom prst="rect">
            <a:avLst/>
          </a:prstGeom>
        </p:spPr>
      </p:pic>
    </p:spTree>
    <p:extLst>
      <p:ext uri="{BB962C8B-B14F-4D97-AF65-F5344CB8AC3E}">
        <p14:creationId xmlns:p14="http://schemas.microsoft.com/office/powerpoint/2010/main" val="1275755000"/>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6A3B3B8-653D-428B-A6D2-40EF12D8EE8B}"/>
              </a:ext>
            </a:extLst>
          </p:cNvPr>
          <p:cNvSpPr>
            <a:spLocks noGrp="1"/>
          </p:cNvSpPr>
          <p:nvPr>
            <p:ph type="sldNum" sz="quarter" idx="10"/>
          </p:nvPr>
        </p:nvSpPr>
        <p:spPr/>
        <p:txBody>
          <a:bodyPr/>
          <a:lstStyle/>
          <a:p>
            <a:pPr>
              <a:defRPr/>
            </a:pPr>
            <a:fld id="{19845459-3F1B-4F43-8FC0-35ADCE8623CC}" type="slidenum">
              <a:rPr lang="en-US" smtClean="0"/>
              <a:pPr>
                <a:defRPr/>
              </a:pPr>
              <a:t>20</a:t>
            </a:fld>
            <a:endParaRPr lang="en-US"/>
          </a:p>
        </p:txBody>
      </p:sp>
      <mc:AlternateContent xmlns:mc="http://schemas.openxmlformats.org/markup-compatibility/2006" xmlns:a14="http://schemas.microsoft.com/office/drawing/2010/main">
        <mc:Choice Requires="a14">
          <p:sp>
            <p:nvSpPr>
              <p:cNvPr id="29" name="Content Placeholder 12">
                <a:extLst>
                  <a:ext uri="{FF2B5EF4-FFF2-40B4-BE49-F238E27FC236}">
                    <a16:creationId xmlns:a16="http://schemas.microsoft.com/office/drawing/2014/main" id="{8909C508-83A1-4F00-82C4-0F88709C3A52}"/>
                  </a:ext>
                </a:extLst>
              </p:cNvPr>
              <p:cNvSpPr>
                <a:spLocks noGrp="1"/>
              </p:cNvSpPr>
              <p:nvPr>
                <p:ph idx="1"/>
              </p:nvPr>
            </p:nvSpPr>
            <p:spPr>
              <a:xfrm>
                <a:off x="190500" y="1143000"/>
                <a:ext cx="4381500" cy="4876800"/>
              </a:xfrm>
            </p:spPr>
            <p:txBody>
              <a:bodyPr/>
              <a:lstStyle/>
              <a:p>
                <a:pPr marL="0" indent="0">
                  <a:buNone/>
                </a:pPr>
                <a:r>
                  <a:rPr lang="en-US" sz="2000" u="sng" dirty="0"/>
                  <a:t>General Observables of Fission (GEF) </a:t>
                </a:r>
              </a:p>
              <a:p>
                <a:r>
                  <a:rPr lang="en-US" sz="2000" dirty="0"/>
                  <a:t>Monte Carlo</a:t>
                </a:r>
              </a:p>
              <a:p>
                <a:r>
                  <a:rPr lang="en-US" sz="2000" dirty="0"/>
                  <a:t>Theory</a:t>
                </a:r>
              </a:p>
              <a:p>
                <a:r>
                  <a:rPr lang="en-US" sz="2000" dirty="0"/>
                  <a:t>Experimental data</a:t>
                </a:r>
              </a:p>
              <a:p>
                <a:r>
                  <a:rPr lang="en-US" sz="2000" dirty="0"/>
                  <a:t>Nuclear data covariance</a:t>
                </a:r>
              </a:p>
              <a:p>
                <a:r>
                  <a:rPr lang="en-US" sz="2000" dirty="0"/>
                  <a:t>Multi-chance fission</a:t>
                </a:r>
              </a:p>
              <a:p>
                <a:pPr marL="0" indent="0">
                  <a:buFontTx/>
                  <a:buNone/>
                </a:pPr>
                <a:r>
                  <a:rPr lang="en-US" sz="2000" u="sng" dirty="0"/>
                  <a:t>Fit experimental data to Nagy, </a:t>
                </a:r>
                <a14:m>
                  <m:oMath xmlns:m="http://schemas.openxmlformats.org/officeDocument/2006/math">
                    <m:r>
                      <a:rPr lang="en-US" sz="2000" b="0" i="1" u="sng" smtClean="0">
                        <a:latin typeface="Cambria Math" panose="02040503050406030204" pitchFamily="18" charset="0"/>
                      </a:rPr>
                      <m:t>𝑒𝑡</m:t>
                    </m:r>
                    <m:r>
                      <a:rPr lang="en-US" sz="2000" b="0" i="1" u="sng" smtClean="0">
                        <a:latin typeface="Cambria Math" panose="02040503050406030204" pitchFamily="18" charset="0"/>
                      </a:rPr>
                      <m:t> </m:t>
                    </m:r>
                    <m:r>
                      <a:rPr lang="en-US" sz="2000" b="0" i="1" u="sng" smtClean="0">
                        <a:latin typeface="Cambria Math" panose="02040503050406030204" pitchFamily="18" charset="0"/>
                      </a:rPr>
                      <m:t>𝑎𝑙</m:t>
                    </m:r>
                    <m:r>
                      <a:rPr lang="en-US" sz="2000" b="0" i="1" u="sng" smtClean="0">
                        <a:latin typeface="Cambria Math" panose="02040503050406030204" pitchFamily="18" charset="0"/>
                      </a:rPr>
                      <m:t>. </m:t>
                    </m:r>
                  </m:oMath>
                </a14:m>
                <a:r>
                  <a:rPr lang="en-US" sz="2000" u="sng" dirty="0"/>
                  <a:t> distribution</a:t>
                </a:r>
              </a:p>
              <a:p>
                <a:r>
                  <a:rPr lang="en-US" sz="2000" dirty="0"/>
                  <a:t>Theory based </a:t>
                </a:r>
              </a:p>
              <a:p>
                <a:r>
                  <a:rPr lang="en-US" sz="2000" dirty="0"/>
                  <a:t>Experimental data</a:t>
                </a:r>
              </a:p>
              <a:p>
                <a:r>
                  <a:rPr lang="en-US" sz="2000" dirty="0"/>
                  <a:t>Nuclear data covariance from flux only</a:t>
                </a:r>
              </a:p>
              <a:p>
                <a:r>
                  <a:rPr lang="en-US" sz="2000" dirty="0"/>
                  <a:t>Multi-chance fission</a:t>
                </a:r>
              </a:p>
              <a:p>
                <a:pPr marL="0" indent="0">
                  <a:buNone/>
                </a:pPr>
                <a:endParaRPr lang="en-US" dirty="0"/>
              </a:p>
            </p:txBody>
          </p:sp>
        </mc:Choice>
        <mc:Fallback xmlns="">
          <p:sp>
            <p:nvSpPr>
              <p:cNvPr id="29" name="Content Placeholder 12">
                <a:extLst>
                  <a:ext uri="{FF2B5EF4-FFF2-40B4-BE49-F238E27FC236}">
                    <a16:creationId xmlns:a16="http://schemas.microsoft.com/office/drawing/2014/main" id="{8909C508-83A1-4F00-82C4-0F88709C3A52}"/>
                  </a:ext>
                </a:extLst>
              </p:cNvPr>
              <p:cNvSpPr>
                <a:spLocks noGrp="1" noRot="1" noChangeAspect="1" noMove="1" noResize="1" noEditPoints="1" noAdjustHandles="1" noChangeArrowheads="1" noChangeShapeType="1" noTextEdit="1"/>
              </p:cNvSpPr>
              <p:nvPr>
                <p:ph idx="1"/>
              </p:nvPr>
            </p:nvSpPr>
            <p:spPr>
              <a:xfrm>
                <a:off x="190500" y="1143000"/>
                <a:ext cx="4381500" cy="4876800"/>
              </a:xfrm>
              <a:blipFill>
                <a:blip r:embed="rId2"/>
                <a:stretch>
                  <a:fillRect l="-1391" t="-625" r="-1113" b="-4125"/>
                </a:stretch>
              </a:blipFill>
            </p:spPr>
            <p:txBody>
              <a:bodyPr/>
              <a:lstStyle/>
              <a:p>
                <a:r>
                  <a:rPr lang="en-US">
                    <a:noFill/>
                  </a:rPr>
                  <a:t> </a:t>
                </a:r>
              </a:p>
            </p:txBody>
          </p:sp>
        </mc:Fallback>
      </mc:AlternateContent>
      <p:pic>
        <p:nvPicPr>
          <p:cNvPr id="30" name="Picture 29">
            <a:extLst>
              <a:ext uri="{FF2B5EF4-FFF2-40B4-BE49-F238E27FC236}">
                <a16:creationId xmlns:a16="http://schemas.microsoft.com/office/drawing/2014/main" id="{521D4EAC-A6B7-46EE-8545-CA66443A1CAB}"/>
              </a:ext>
            </a:extLst>
          </p:cNvPr>
          <p:cNvPicPr>
            <a:picLocks noChangeAspect="1"/>
          </p:cNvPicPr>
          <p:nvPr/>
        </p:nvPicPr>
        <p:blipFill>
          <a:blip r:embed="rId3"/>
          <a:stretch>
            <a:fillRect/>
          </a:stretch>
        </p:blipFill>
        <p:spPr>
          <a:xfrm>
            <a:off x="4486455" y="1099672"/>
            <a:ext cx="4686300" cy="4154864"/>
          </a:xfrm>
          <a:prstGeom prst="rect">
            <a:avLst/>
          </a:prstGeom>
        </p:spPr>
      </p:pic>
      <p:sp>
        <p:nvSpPr>
          <p:cNvPr id="31" name="Title 1">
            <a:extLst>
              <a:ext uri="{FF2B5EF4-FFF2-40B4-BE49-F238E27FC236}">
                <a16:creationId xmlns:a16="http://schemas.microsoft.com/office/drawing/2014/main" id="{ECDDE9A3-D629-4E71-A620-8393D1B14069}"/>
              </a:ext>
            </a:extLst>
          </p:cNvPr>
          <p:cNvSpPr>
            <a:spLocks noGrp="1"/>
          </p:cNvSpPr>
          <p:nvPr>
            <p:ph type="title"/>
          </p:nvPr>
        </p:nvSpPr>
        <p:spPr>
          <a:xfrm>
            <a:off x="990600" y="0"/>
            <a:ext cx="6629400" cy="990600"/>
          </a:xfrm>
        </p:spPr>
        <p:txBody>
          <a:bodyPr/>
          <a:lstStyle/>
          <a:p>
            <a:r>
              <a:rPr lang="en-US" dirty="0"/>
              <a:t>Fission Product Yield Estimation Techniques</a:t>
            </a:r>
          </a:p>
        </p:txBody>
      </p:sp>
      <p:sp>
        <p:nvSpPr>
          <p:cNvPr id="32" name="Content Placeholder 12">
            <a:extLst>
              <a:ext uri="{FF2B5EF4-FFF2-40B4-BE49-F238E27FC236}">
                <a16:creationId xmlns:a16="http://schemas.microsoft.com/office/drawing/2014/main" id="{AF003260-7A0A-4291-B0FF-6BEE70979DFE}"/>
              </a:ext>
            </a:extLst>
          </p:cNvPr>
          <p:cNvSpPr txBox="1">
            <a:spLocks/>
          </p:cNvSpPr>
          <p:nvPr/>
        </p:nvSpPr>
        <p:spPr>
          <a:xfrm>
            <a:off x="4305300" y="1143000"/>
            <a:ext cx="4267200" cy="2590800"/>
          </a:xfrm>
          <a:prstGeom prst="rect">
            <a:avLst/>
          </a:prstGeom>
        </p:spPr>
        <p:txBody>
          <a:bodyPr/>
          <a:lstStyle>
            <a:lvl1pPr marL="331788" indent="-331788" algn="l" rtl="0" eaLnBrk="0" fontAlgn="base" hangingPunct="0">
              <a:spcBef>
                <a:spcPct val="20000"/>
              </a:spcBef>
              <a:spcAft>
                <a:spcPct val="0"/>
              </a:spcAft>
              <a:buChar char="•"/>
              <a:defRPr sz="2400">
                <a:solidFill>
                  <a:schemeClr val="tx1"/>
                </a:solidFill>
                <a:latin typeface="+mn-lt"/>
                <a:ea typeface="+mn-ea"/>
                <a:cs typeface="+mn-cs"/>
              </a:defRPr>
            </a:lvl1pPr>
            <a:lvl2pPr marL="730250" indent="-274638" algn="l" rtl="0" eaLnBrk="0" fontAlgn="base" hangingPunct="0">
              <a:spcBef>
                <a:spcPct val="20000"/>
              </a:spcBef>
              <a:spcAft>
                <a:spcPct val="0"/>
              </a:spcAft>
              <a:buFont typeface="Wingdings" pitchFamily="2" charset="2"/>
              <a:buChar char="§"/>
              <a:defRPr sz="2200">
                <a:solidFill>
                  <a:schemeClr val="tx1"/>
                </a:solidFill>
                <a:latin typeface="+mn-lt"/>
              </a:defRPr>
            </a:lvl2pPr>
            <a:lvl3pPr marL="1130300" indent="-217488" algn="l" rtl="0" eaLnBrk="0" fontAlgn="base" hangingPunct="0">
              <a:spcBef>
                <a:spcPct val="20000"/>
              </a:spcBef>
              <a:spcAft>
                <a:spcPct val="0"/>
              </a:spcAft>
              <a:buChar char="•"/>
              <a:defRPr>
                <a:solidFill>
                  <a:schemeClr val="tx1"/>
                </a:solidFill>
                <a:latin typeface="+mn-lt"/>
              </a:defRPr>
            </a:lvl3pPr>
            <a:lvl4pPr marL="1585913" indent="-217488" algn="l" rtl="0" eaLnBrk="0" fontAlgn="base" hangingPunct="0">
              <a:spcBef>
                <a:spcPct val="20000"/>
              </a:spcBef>
              <a:spcAft>
                <a:spcPct val="0"/>
              </a:spcAft>
              <a:buFont typeface="Wingdings" pitchFamily="2" charset="2"/>
              <a:buChar char="§"/>
              <a:defRPr>
                <a:solidFill>
                  <a:schemeClr val="tx1"/>
                </a:solidFill>
                <a:latin typeface="+mn-lt"/>
              </a:defRPr>
            </a:lvl4pPr>
            <a:lvl5pPr marL="2041525" indent="-217488" algn="l" rtl="0" eaLnBrk="0" fontAlgn="base" hangingPunct="0">
              <a:spcBef>
                <a:spcPct val="20000"/>
              </a:spcBef>
              <a:spcAft>
                <a:spcPct val="0"/>
              </a:spcAft>
              <a:buChar char="»"/>
              <a:defRPr>
                <a:solidFill>
                  <a:schemeClr val="tx1"/>
                </a:solidFill>
                <a:latin typeface="+mn-lt"/>
              </a:defRPr>
            </a:lvl5pPr>
            <a:lvl6pPr marL="2503999" indent="-227637" algn="l" rtl="0" fontAlgn="base">
              <a:spcBef>
                <a:spcPct val="20000"/>
              </a:spcBef>
              <a:spcAft>
                <a:spcPct val="0"/>
              </a:spcAft>
              <a:buChar char="»"/>
              <a:defRPr>
                <a:solidFill>
                  <a:schemeClr val="tx1"/>
                </a:solidFill>
                <a:latin typeface="+mn-lt"/>
              </a:defRPr>
            </a:lvl6pPr>
            <a:lvl7pPr marL="2959268" indent="-227637" algn="l" rtl="0" fontAlgn="base">
              <a:spcBef>
                <a:spcPct val="20000"/>
              </a:spcBef>
              <a:spcAft>
                <a:spcPct val="0"/>
              </a:spcAft>
              <a:buChar char="»"/>
              <a:defRPr>
                <a:solidFill>
                  <a:schemeClr val="tx1"/>
                </a:solidFill>
                <a:latin typeface="+mn-lt"/>
              </a:defRPr>
            </a:lvl7pPr>
            <a:lvl8pPr marL="3414540" indent="-227637" algn="l" rtl="0" fontAlgn="base">
              <a:spcBef>
                <a:spcPct val="20000"/>
              </a:spcBef>
              <a:spcAft>
                <a:spcPct val="0"/>
              </a:spcAft>
              <a:buChar char="»"/>
              <a:defRPr>
                <a:solidFill>
                  <a:schemeClr val="tx1"/>
                </a:solidFill>
                <a:latin typeface="+mn-lt"/>
              </a:defRPr>
            </a:lvl8pPr>
            <a:lvl9pPr marL="3869808" indent="-227637" algn="l" rtl="0" fontAlgn="base">
              <a:spcBef>
                <a:spcPct val="20000"/>
              </a:spcBef>
              <a:spcAft>
                <a:spcPct val="0"/>
              </a:spcAft>
              <a:buChar char="»"/>
              <a:defRPr>
                <a:solidFill>
                  <a:schemeClr val="tx1"/>
                </a:solidFill>
                <a:latin typeface="+mn-lt"/>
              </a:defRPr>
            </a:lvl9pPr>
          </a:lstStyle>
          <a:p>
            <a:pPr marL="0" indent="0">
              <a:buFontTx/>
              <a:buNone/>
            </a:pPr>
            <a:endParaRPr lang="en-US" kern="0" dirty="0"/>
          </a:p>
        </p:txBody>
      </p:sp>
      <p:pic>
        <p:nvPicPr>
          <p:cNvPr id="33" name="Picture 32">
            <a:extLst>
              <a:ext uri="{FF2B5EF4-FFF2-40B4-BE49-F238E27FC236}">
                <a16:creationId xmlns:a16="http://schemas.microsoft.com/office/drawing/2014/main" id="{8752C7D9-31C9-4963-AD9B-CE0391C50D3E}"/>
              </a:ext>
            </a:extLst>
          </p:cNvPr>
          <p:cNvPicPr>
            <a:picLocks noChangeAspect="1"/>
          </p:cNvPicPr>
          <p:nvPr/>
        </p:nvPicPr>
        <p:blipFill>
          <a:blip r:embed="rId4"/>
          <a:stretch>
            <a:fillRect/>
          </a:stretch>
        </p:blipFill>
        <p:spPr>
          <a:xfrm>
            <a:off x="4791255" y="5254536"/>
            <a:ext cx="4191000" cy="460464"/>
          </a:xfrm>
          <a:prstGeom prst="rect">
            <a:avLst/>
          </a:prstGeom>
        </p:spPr>
      </p:pic>
      <p:pic>
        <p:nvPicPr>
          <p:cNvPr id="34" name="Picture 33">
            <a:extLst>
              <a:ext uri="{FF2B5EF4-FFF2-40B4-BE49-F238E27FC236}">
                <a16:creationId xmlns:a16="http://schemas.microsoft.com/office/drawing/2014/main" id="{DF4ABD80-D451-4FA3-B1D4-20630B317F21}"/>
              </a:ext>
            </a:extLst>
          </p:cNvPr>
          <p:cNvPicPr>
            <a:picLocks noChangeAspect="1"/>
          </p:cNvPicPr>
          <p:nvPr/>
        </p:nvPicPr>
        <p:blipFill>
          <a:blip r:embed="rId5"/>
          <a:stretch>
            <a:fillRect/>
          </a:stretch>
        </p:blipFill>
        <p:spPr>
          <a:xfrm>
            <a:off x="2286000" y="4038600"/>
            <a:ext cx="2435860" cy="533400"/>
          </a:xfrm>
          <a:prstGeom prst="rect">
            <a:avLst/>
          </a:prstGeom>
        </p:spPr>
      </p:pic>
    </p:spTree>
    <p:extLst>
      <p:ext uri="{BB962C8B-B14F-4D97-AF65-F5344CB8AC3E}">
        <p14:creationId xmlns:p14="http://schemas.microsoft.com/office/powerpoint/2010/main" val="2384264016"/>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Content Placeholder 25">
            <a:extLst>
              <a:ext uri="{FF2B5EF4-FFF2-40B4-BE49-F238E27FC236}">
                <a16:creationId xmlns:a16="http://schemas.microsoft.com/office/drawing/2014/main" id="{E4BB1663-CB31-484E-853D-D53129B86EF8}"/>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577080" y="1142844"/>
            <a:ext cx="4545299" cy="3307142"/>
          </a:xfrm>
        </p:spPr>
      </p:pic>
      <p:sp>
        <p:nvSpPr>
          <p:cNvPr id="2" name="Title 1">
            <a:extLst>
              <a:ext uri="{FF2B5EF4-FFF2-40B4-BE49-F238E27FC236}">
                <a16:creationId xmlns:a16="http://schemas.microsoft.com/office/drawing/2014/main" id="{918C840B-BEA6-4866-A326-9075BB644D07}"/>
              </a:ext>
            </a:extLst>
          </p:cNvPr>
          <p:cNvSpPr>
            <a:spLocks noGrp="1"/>
          </p:cNvSpPr>
          <p:nvPr>
            <p:ph type="title"/>
          </p:nvPr>
        </p:nvSpPr>
        <p:spPr/>
        <p:txBody>
          <a:bodyPr/>
          <a:lstStyle/>
          <a:p>
            <a:r>
              <a:rPr lang="en-US" sz="2400" dirty="0"/>
              <a:t>ETA Neutron Spectrum Performance  Continuous Energy Results  </a:t>
            </a:r>
          </a:p>
        </p:txBody>
      </p:sp>
      <p:sp>
        <p:nvSpPr>
          <p:cNvPr id="4" name="Slide Number Placeholder 3">
            <a:extLst>
              <a:ext uri="{FF2B5EF4-FFF2-40B4-BE49-F238E27FC236}">
                <a16:creationId xmlns:a16="http://schemas.microsoft.com/office/drawing/2014/main" id="{A7DA6850-A1D5-40D7-94B7-C15C7093C77E}"/>
              </a:ext>
            </a:extLst>
          </p:cNvPr>
          <p:cNvSpPr>
            <a:spLocks noGrp="1"/>
          </p:cNvSpPr>
          <p:nvPr>
            <p:ph type="sldNum" sz="quarter" idx="10"/>
          </p:nvPr>
        </p:nvSpPr>
        <p:spPr>
          <a:xfrm>
            <a:off x="7010400" y="6444271"/>
            <a:ext cx="2133600" cy="365125"/>
          </a:xfrm>
        </p:spPr>
        <p:txBody>
          <a:bodyPr/>
          <a:lstStyle/>
          <a:p>
            <a:pPr>
              <a:defRPr/>
            </a:pPr>
            <a:fld id="{19845459-3F1B-4F43-8FC0-35ADCE8623CC}" type="slidenum">
              <a:rPr lang="en-US" smtClean="0"/>
              <a:pPr>
                <a:defRPr/>
              </a:pPr>
              <a:t>21</a:t>
            </a:fld>
            <a:endParaRPr lang="en-US" dirty="0"/>
          </a:p>
        </p:txBody>
      </p:sp>
      <p:pic>
        <p:nvPicPr>
          <p:cNvPr id="9" name="Picture 8">
            <a:extLst>
              <a:ext uri="{FF2B5EF4-FFF2-40B4-BE49-F238E27FC236}">
                <a16:creationId xmlns:a16="http://schemas.microsoft.com/office/drawing/2014/main" id="{2298819C-AF45-4346-9076-BA4159F15D6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661" y="1143000"/>
            <a:ext cx="4563942" cy="3306986"/>
          </a:xfrm>
          <a:prstGeom prst="rect">
            <a:avLst/>
          </a:prstGeom>
        </p:spPr>
      </p:pic>
      <p:pic>
        <p:nvPicPr>
          <p:cNvPr id="5" name="Picture 4">
            <a:extLst>
              <a:ext uri="{FF2B5EF4-FFF2-40B4-BE49-F238E27FC236}">
                <a16:creationId xmlns:a16="http://schemas.microsoft.com/office/drawing/2014/main" id="{A0F4DAE8-25D6-4420-B868-12CFD6965B54}"/>
              </a:ext>
            </a:extLst>
          </p:cNvPr>
          <p:cNvPicPr>
            <a:picLocks noChangeAspect="1"/>
          </p:cNvPicPr>
          <p:nvPr/>
        </p:nvPicPr>
        <p:blipFill>
          <a:blip r:embed="rId4"/>
          <a:stretch>
            <a:fillRect/>
          </a:stretch>
        </p:blipFill>
        <p:spPr>
          <a:xfrm>
            <a:off x="152400" y="4449986"/>
            <a:ext cx="4914900" cy="1981585"/>
          </a:xfrm>
          <a:prstGeom prst="rect">
            <a:avLst/>
          </a:prstGeom>
        </p:spPr>
      </p:pic>
      <p:sp>
        <p:nvSpPr>
          <p:cNvPr id="3" name="TextBox 2">
            <a:extLst>
              <a:ext uri="{FF2B5EF4-FFF2-40B4-BE49-F238E27FC236}">
                <a16:creationId xmlns:a16="http://schemas.microsoft.com/office/drawing/2014/main" id="{3573845F-F37C-43B2-8C68-E2944CC52ABA}"/>
              </a:ext>
            </a:extLst>
          </p:cNvPr>
          <p:cNvSpPr txBox="1"/>
          <p:nvPr/>
        </p:nvSpPr>
        <p:spPr>
          <a:xfrm>
            <a:off x="5791200" y="4572000"/>
            <a:ext cx="3124200" cy="1021556"/>
          </a:xfrm>
          <a:prstGeom prst="round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Neutron spectrum achieved by ETA is consistent with the objective TN+PFNS.</a:t>
            </a:r>
          </a:p>
        </p:txBody>
      </p:sp>
    </p:spTree>
    <p:extLst>
      <p:ext uri="{BB962C8B-B14F-4D97-AF65-F5344CB8AC3E}">
        <p14:creationId xmlns:p14="http://schemas.microsoft.com/office/powerpoint/2010/main" val="1290362380"/>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F19917-7A90-44C5-8B0F-8D424BD92F38}"/>
              </a:ext>
            </a:extLst>
          </p:cNvPr>
          <p:cNvSpPr>
            <a:spLocks noGrp="1"/>
          </p:cNvSpPr>
          <p:nvPr>
            <p:ph type="title"/>
          </p:nvPr>
        </p:nvSpPr>
        <p:spPr/>
        <p:txBody>
          <a:bodyPr/>
          <a:lstStyle/>
          <a:p>
            <a:r>
              <a:rPr lang="en-US" dirty="0"/>
              <a:t>Neutron Fluence Uncertainty</a:t>
            </a:r>
          </a:p>
        </p:txBody>
      </p:sp>
      <p:sp>
        <p:nvSpPr>
          <p:cNvPr id="4" name="Slide Number Placeholder 3">
            <a:extLst>
              <a:ext uri="{FF2B5EF4-FFF2-40B4-BE49-F238E27FC236}">
                <a16:creationId xmlns:a16="http://schemas.microsoft.com/office/drawing/2014/main" id="{7E0DFEFC-D526-4085-B0F1-E432B04887E1}"/>
              </a:ext>
            </a:extLst>
          </p:cNvPr>
          <p:cNvSpPr>
            <a:spLocks noGrp="1"/>
          </p:cNvSpPr>
          <p:nvPr>
            <p:ph type="sldNum" sz="quarter" idx="10"/>
          </p:nvPr>
        </p:nvSpPr>
        <p:spPr/>
        <p:txBody>
          <a:bodyPr/>
          <a:lstStyle/>
          <a:p>
            <a:pPr>
              <a:defRPr/>
            </a:pPr>
            <a:fld id="{19845459-3F1B-4F43-8FC0-35ADCE8623CC}" type="slidenum">
              <a:rPr lang="en-US" smtClean="0"/>
              <a:pPr>
                <a:defRPr/>
              </a:pPr>
              <a:t>22</a:t>
            </a:fld>
            <a:endParaRPr lang="en-US"/>
          </a:p>
        </p:txBody>
      </p:sp>
      <p:pic>
        <p:nvPicPr>
          <p:cNvPr id="5" name="Picture 4">
            <a:extLst>
              <a:ext uri="{FF2B5EF4-FFF2-40B4-BE49-F238E27FC236}">
                <a16:creationId xmlns:a16="http://schemas.microsoft.com/office/drawing/2014/main" id="{C0BB0CED-6939-432B-9150-192B5F53527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049" y="1362929"/>
            <a:ext cx="4534988" cy="3250066"/>
          </a:xfrm>
          <a:prstGeom prst="rect">
            <a:avLst/>
          </a:prstGeom>
        </p:spPr>
      </p:pic>
      <p:pic>
        <p:nvPicPr>
          <p:cNvPr id="7" name="Picture 6">
            <a:extLst>
              <a:ext uri="{FF2B5EF4-FFF2-40B4-BE49-F238E27FC236}">
                <a16:creationId xmlns:a16="http://schemas.microsoft.com/office/drawing/2014/main" id="{3F7B0F4B-1422-4375-9AAB-8D6ABE011E0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72000" y="1295400"/>
            <a:ext cx="4465688" cy="3261397"/>
          </a:xfrm>
          <a:prstGeom prst="rect">
            <a:avLst/>
          </a:prstGeom>
        </p:spPr>
      </p:pic>
    </p:spTree>
    <p:extLst>
      <p:ext uri="{BB962C8B-B14F-4D97-AF65-F5344CB8AC3E}">
        <p14:creationId xmlns:p14="http://schemas.microsoft.com/office/powerpoint/2010/main" val="1188131855"/>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F19917-7A90-44C5-8B0F-8D424BD92F38}"/>
              </a:ext>
            </a:extLst>
          </p:cNvPr>
          <p:cNvSpPr>
            <a:spLocks noGrp="1"/>
          </p:cNvSpPr>
          <p:nvPr>
            <p:ph type="title"/>
          </p:nvPr>
        </p:nvSpPr>
        <p:spPr/>
        <p:txBody>
          <a:bodyPr/>
          <a:lstStyle/>
          <a:p>
            <a:r>
              <a:rPr lang="en-US" sz="2800" dirty="0"/>
              <a:t>Neutron Fluence Uncertainty Mapped to STAYSL 129 Group Structure</a:t>
            </a:r>
          </a:p>
        </p:txBody>
      </p:sp>
      <p:sp>
        <p:nvSpPr>
          <p:cNvPr id="4" name="Slide Number Placeholder 3">
            <a:extLst>
              <a:ext uri="{FF2B5EF4-FFF2-40B4-BE49-F238E27FC236}">
                <a16:creationId xmlns:a16="http://schemas.microsoft.com/office/drawing/2014/main" id="{7E0DFEFC-D526-4085-B0F1-E432B04887E1}"/>
              </a:ext>
            </a:extLst>
          </p:cNvPr>
          <p:cNvSpPr>
            <a:spLocks noGrp="1"/>
          </p:cNvSpPr>
          <p:nvPr>
            <p:ph type="sldNum" sz="quarter" idx="10"/>
          </p:nvPr>
        </p:nvSpPr>
        <p:spPr/>
        <p:txBody>
          <a:bodyPr/>
          <a:lstStyle/>
          <a:p>
            <a:pPr>
              <a:defRPr/>
            </a:pPr>
            <a:fld id="{19845459-3F1B-4F43-8FC0-35ADCE8623CC}" type="slidenum">
              <a:rPr lang="en-US" smtClean="0"/>
              <a:pPr>
                <a:defRPr/>
              </a:pPr>
              <a:t>23</a:t>
            </a:fld>
            <a:endParaRPr lang="en-US"/>
          </a:p>
        </p:txBody>
      </p:sp>
      <p:pic>
        <p:nvPicPr>
          <p:cNvPr id="16" name="Picture 15">
            <a:extLst>
              <a:ext uri="{FF2B5EF4-FFF2-40B4-BE49-F238E27FC236}">
                <a16:creationId xmlns:a16="http://schemas.microsoft.com/office/drawing/2014/main" id="{35D69AE5-833E-4284-8C3E-27CF9BD442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72000" y="1243536"/>
            <a:ext cx="4546733" cy="3269761"/>
          </a:xfrm>
          <a:prstGeom prst="rect">
            <a:avLst/>
          </a:prstGeom>
        </p:spPr>
      </p:pic>
      <p:pic>
        <p:nvPicPr>
          <p:cNvPr id="18" name="Picture 17">
            <a:extLst>
              <a:ext uri="{FF2B5EF4-FFF2-40B4-BE49-F238E27FC236}">
                <a16:creationId xmlns:a16="http://schemas.microsoft.com/office/drawing/2014/main" id="{6937FE7F-3C2E-4FD7-8071-C5401E459A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284176"/>
            <a:ext cx="4618601" cy="3227075"/>
          </a:xfrm>
          <a:prstGeom prst="rect">
            <a:avLst/>
          </a:prstGeom>
        </p:spPr>
      </p:pic>
      <p:sp>
        <p:nvSpPr>
          <p:cNvPr id="6" name="Rectangle 5">
            <a:extLst>
              <a:ext uri="{FF2B5EF4-FFF2-40B4-BE49-F238E27FC236}">
                <a16:creationId xmlns:a16="http://schemas.microsoft.com/office/drawing/2014/main" id="{A8659218-E081-4FD8-9391-F4C7F79BD0B4}"/>
              </a:ext>
            </a:extLst>
          </p:cNvPr>
          <p:cNvSpPr/>
          <p:nvPr/>
        </p:nvSpPr>
        <p:spPr>
          <a:xfrm>
            <a:off x="0" y="4650494"/>
            <a:ext cx="8371627" cy="923330"/>
          </a:xfrm>
          <a:prstGeom prst="rect">
            <a:avLst/>
          </a:prstGeom>
        </p:spPr>
        <p:txBody>
          <a:bodyPr wrap="square">
            <a:spAutoFit/>
          </a:bodyPr>
          <a:lstStyle/>
          <a:p>
            <a:pPr lvl="1"/>
            <a:r>
              <a:rPr lang="en-US" dirty="0"/>
              <a:t>Guess neutron spectrum for neutron fluence unfolding with STAYSL.</a:t>
            </a:r>
          </a:p>
          <a:p>
            <a:pPr marL="742950" lvl="1" indent="-285750">
              <a:buFont typeface="Arial" panose="020B0604020202020204" pitchFamily="34" charset="0"/>
              <a:buChar char="•"/>
            </a:pPr>
            <a:r>
              <a:rPr lang="en-US" dirty="0"/>
              <a:t>Mean value from MCNP CE</a:t>
            </a:r>
          </a:p>
          <a:p>
            <a:pPr marL="742950" lvl="1" indent="-285750">
              <a:buFont typeface="Arial" panose="020B0604020202020204" pitchFamily="34" charset="0"/>
              <a:buChar char="•"/>
            </a:pPr>
            <a:r>
              <a:rPr lang="en-US" dirty="0"/>
              <a:t>Uncertainty mapped from SCALE Sampler </a:t>
            </a:r>
          </a:p>
        </p:txBody>
      </p:sp>
    </p:spTree>
    <p:extLst>
      <p:ext uri="{BB962C8B-B14F-4D97-AF65-F5344CB8AC3E}">
        <p14:creationId xmlns:p14="http://schemas.microsoft.com/office/powerpoint/2010/main" val="2664440576"/>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F19917-7A90-44C5-8B0F-8D424BD92F38}"/>
              </a:ext>
            </a:extLst>
          </p:cNvPr>
          <p:cNvSpPr>
            <a:spLocks noGrp="1"/>
          </p:cNvSpPr>
          <p:nvPr>
            <p:ph type="title"/>
          </p:nvPr>
        </p:nvSpPr>
        <p:spPr/>
        <p:txBody>
          <a:bodyPr/>
          <a:lstStyle/>
          <a:p>
            <a:r>
              <a:rPr lang="en-US" sz="2800" dirty="0"/>
              <a:t>Neutron Fluence Timing Profile</a:t>
            </a:r>
          </a:p>
        </p:txBody>
      </p:sp>
      <p:sp>
        <p:nvSpPr>
          <p:cNvPr id="4" name="Slide Number Placeholder 3">
            <a:extLst>
              <a:ext uri="{FF2B5EF4-FFF2-40B4-BE49-F238E27FC236}">
                <a16:creationId xmlns:a16="http://schemas.microsoft.com/office/drawing/2014/main" id="{7E0DFEFC-D526-4085-B0F1-E432B04887E1}"/>
              </a:ext>
            </a:extLst>
          </p:cNvPr>
          <p:cNvSpPr>
            <a:spLocks noGrp="1"/>
          </p:cNvSpPr>
          <p:nvPr>
            <p:ph type="sldNum" sz="quarter" idx="10"/>
          </p:nvPr>
        </p:nvSpPr>
        <p:spPr/>
        <p:txBody>
          <a:bodyPr/>
          <a:lstStyle/>
          <a:p>
            <a:pPr>
              <a:defRPr/>
            </a:pPr>
            <a:fld id="{19845459-3F1B-4F43-8FC0-35ADCE8623CC}" type="slidenum">
              <a:rPr lang="en-US" smtClean="0"/>
              <a:pPr>
                <a:defRPr/>
              </a:pPr>
              <a:t>24</a:t>
            </a:fld>
            <a:endParaRPr lang="en-US"/>
          </a:p>
        </p:txBody>
      </p:sp>
      <p:pic>
        <p:nvPicPr>
          <p:cNvPr id="9" name="Picture 8">
            <a:extLst>
              <a:ext uri="{FF2B5EF4-FFF2-40B4-BE49-F238E27FC236}">
                <a16:creationId xmlns:a16="http://schemas.microsoft.com/office/drawing/2014/main" id="{121D67C9-D68F-439D-8400-B2B0A9237DD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2000" y="1219667"/>
            <a:ext cx="7419755" cy="5273208"/>
          </a:xfrm>
          <a:prstGeom prst="rect">
            <a:avLst/>
          </a:prstGeom>
        </p:spPr>
      </p:pic>
    </p:spTree>
    <p:extLst>
      <p:ext uri="{BB962C8B-B14F-4D97-AF65-F5344CB8AC3E}">
        <p14:creationId xmlns:p14="http://schemas.microsoft.com/office/powerpoint/2010/main" val="2419783706"/>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F19917-7A90-44C5-8B0F-8D424BD92F38}"/>
              </a:ext>
            </a:extLst>
          </p:cNvPr>
          <p:cNvSpPr>
            <a:spLocks noGrp="1"/>
          </p:cNvSpPr>
          <p:nvPr>
            <p:ph type="title"/>
          </p:nvPr>
        </p:nvSpPr>
        <p:spPr/>
        <p:txBody>
          <a:bodyPr/>
          <a:lstStyle/>
          <a:p>
            <a:r>
              <a:rPr lang="en-US" sz="2800" dirty="0"/>
              <a:t>Activation Foil Results</a:t>
            </a:r>
          </a:p>
        </p:txBody>
      </p:sp>
      <p:sp>
        <p:nvSpPr>
          <p:cNvPr id="4" name="Slide Number Placeholder 3">
            <a:extLst>
              <a:ext uri="{FF2B5EF4-FFF2-40B4-BE49-F238E27FC236}">
                <a16:creationId xmlns:a16="http://schemas.microsoft.com/office/drawing/2014/main" id="{7E0DFEFC-D526-4085-B0F1-E432B04887E1}"/>
              </a:ext>
            </a:extLst>
          </p:cNvPr>
          <p:cNvSpPr>
            <a:spLocks noGrp="1"/>
          </p:cNvSpPr>
          <p:nvPr>
            <p:ph type="sldNum" sz="quarter" idx="10"/>
          </p:nvPr>
        </p:nvSpPr>
        <p:spPr/>
        <p:txBody>
          <a:bodyPr/>
          <a:lstStyle/>
          <a:p>
            <a:pPr>
              <a:defRPr/>
            </a:pPr>
            <a:fld id="{19845459-3F1B-4F43-8FC0-35ADCE8623CC}" type="slidenum">
              <a:rPr lang="en-US" smtClean="0"/>
              <a:pPr>
                <a:defRPr/>
              </a:pPr>
              <a:t>25</a:t>
            </a:fld>
            <a:endParaRPr lang="en-US"/>
          </a:p>
        </p:txBody>
      </p:sp>
      <p:sp>
        <p:nvSpPr>
          <p:cNvPr id="5" name="TextBox 4">
            <a:extLst>
              <a:ext uri="{FF2B5EF4-FFF2-40B4-BE49-F238E27FC236}">
                <a16:creationId xmlns:a16="http://schemas.microsoft.com/office/drawing/2014/main" id="{55053740-EB73-4859-B94F-01B33BC39C35}"/>
              </a:ext>
            </a:extLst>
          </p:cNvPr>
          <p:cNvSpPr txBox="1"/>
          <p:nvPr/>
        </p:nvSpPr>
        <p:spPr>
          <a:xfrm>
            <a:off x="1104900" y="5338894"/>
            <a:ext cx="7315200" cy="646331"/>
          </a:xfrm>
          <a:prstGeom prst="rect">
            <a:avLst/>
          </a:prstGeom>
          <a:noFill/>
        </p:spPr>
        <p:txBody>
          <a:bodyPr wrap="square" rtlCol="0">
            <a:spAutoFit/>
          </a:bodyPr>
          <a:lstStyle/>
          <a:p>
            <a:pPr marL="285750" indent="-285750">
              <a:buFont typeface="Arial" panose="020B0604020202020204" pitchFamily="34" charset="0"/>
              <a:buChar char="•"/>
            </a:pPr>
            <a:r>
              <a:rPr lang="en-US" dirty="0"/>
              <a:t>All activities are usable for counting statistics.</a:t>
            </a:r>
          </a:p>
          <a:p>
            <a:pPr marL="285750" indent="-285750">
              <a:buFont typeface="Arial" panose="020B0604020202020204" pitchFamily="34" charset="0"/>
              <a:buChar char="•"/>
            </a:pPr>
            <a:r>
              <a:rPr lang="en-US" dirty="0"/>
              <a:t>Main risks are Mn and In reactions which have short half-life. </a:t>
            </a:r>
          </a:p>
        </p:txBody>
      </p:sp>
      <p:pic>
        <p:nvPicPr>
          <p:cNvPr id="6" name="Picture 5">
            <a:extLst>
              <a:ext uri="{FF2B5EF4-FFF2-40B4-BE49-F238E27FC236}">
                <a16:creationId xmlns:a16="http://schemas.microsoft.com/office/drawing/2014/main" id="{3D62D92C-A6C8-4BE0-9841-EB0E110CE183}"/>
              </a:ext>
            </a:extLst>
          </p:cNvPr>
          <p:cNvPicPr>
            <a:picLocks noChangeAspect="1"/>
          </p:cNvPicPr>
          <p:nvPr/>
        </p:nvPicPr>
        <p:blipFill>
          <a:blip r:embed="rId2"/>
          <a:stretch>
            <a:fillRect/>
          </a:stretch>
        </p:blipFill>
        <p:spPr>
          <a:xfrm>
            <a:off x="1104900" y="1245790"/>
            <a:ext cx="6934200" cy="4093104"/>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8E44F9D-A37C-4CCC-BFB2-DEAE8B611E4C}"/>
                  </a:ext>
                </a:extLst>
              </p:cNvPr>
              <p:cNvSpPr txBox="1"/>
              <p:nvPr/>
            </p:nvSpPr>
            <p:spPr>
              <a:xfrm>
                <a:off x="723900" y="4873002"/>
                <a:ext cx="7315200" cy="9106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𝑅</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𝜎</m:t>
                          </m:r>
                        </m:e>
                        <m:sub>
                          <m:r>
                            <a:rPr lang="en-US" b="0" i="1" smtClean="0">
                              <a:latin typeface="Cambria Math" panose="02040503050406030204" pitchFamily="18" charset="0"/>
                            </a:rPr>
                            <m:t>𝑟𝑥𝑛</m:t>
                          </m:r>
                        </m:sub>
                      </m:sSub>
                      <m:r>
                        <a:rPr lang="en-US" b="0" i="1" smtClean="0">
                          <a:latin typeface="Cambria Math" panose="02040503050406030204" pitchFamily="18" charset="0"/>
                        </a:rPr>
                        <m:t>𝜙</m:t>
                      </m:r>
                      <m:r>
                        <a:rPr lang="en-US" b="0" i="1" smtClean="0">
                          <a:latin typeface="Cambria Math" panose="02040503050406030204" pitchFamily="18" charset="0"/>
                        </a:rPr>
                        <m:t> →</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𝜎</m:t>
                              </m:r>
                            </m:e>
                            <m:sub>
                              <m:r>
                                <a:rPr lang="en-US" b="0" i="1" smtClean="0">
                                  <a:latin typeface="Cambria Math" panose="02040503050406030204" pitchFamily="18" charset="0"/>
                                </a:rPr>
                                <m:t>𝑅</m:t>
                              </m:r>
                            </m:sub>
                          </m:sSub>
                        </m:num>
                        <m:den>
                          <m:r>
                            <a:rPr lang="en-US" b="0" i="1" smtClean="0">
                              <a:latin typeface="Cambria Math" panose="02040503050406030204" pitchFamily="18" charset="0"/>
                            </a:rPr>
                            <m:t>𝑅</m:t>
                          </m:r>
                        </m:den>
                      </m:f>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b="0" i="1" smtClean="0">
                                              <a:latin typeface="Cambria Math" panose="02040503050406030204" pitchFamily="18" charset="0"/>
                                            </a:rPr>
                                            <m:t>𝜙</m:t>
                                          </m:r>
                                        </m:sub>
                                      </m:sSub>
                                    </m:num>
                                    <m:den>
                                      <m:r>
                                        <a:rPr lang="en-US" b="0" i="1" smtClean="0">
                                          <a:latin typeface="Cambria Math" panose="02040503050406030204" pitchFamily="18" charset="0"/>
                                        </a:rPr>
                                        <m:t>𝜙</m:t>
                                      </m:r>
                                    </m:den>
                                  </m:f>
                                </m:e>
                              </m:d>
                            </m:e>
                            <m:sup>
                              <m:r>
                                <a:rPr lang="en-US" b="0" i="1" smtClean="0">
                                  <a:latin typeface="Cambria Math" panose="02040503050406030204" pitchFamily="18" charset="0"/>
                                </a:rPr>
                                <m:t>2</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𝜎</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𝜎</m:t>
                                              </m:r>
                                            </m:e>
                                            <m:sub>
                                              <m:r>
                                                <a:rPr lang="en-US" b="0" i="1" smtClean="0">
                                                  <a:latin typeface="Cambria Math" panose="02040503050406030204" pitchFamily="18" charset="0"/>
                                                </a:rPr>
                                                <m:t>𝑟𝑥𝑛</m:t>
                                              </m:r>
                                            </m:sub>
                                          </m:sSub>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𝜎</m:t>
                                          </m:r>
                                        </m:e>
                                        <m:sub>
                                          <m:r>
                                            <a:rPr lang="en-US" b="0" i="1" smtClean="0">
                                              <a:latin typeface="Cambria Math" panose="02040503050406030204" pitchFamily="18" charset="0"/>
                                            </a:rPr>
                                            <m:t>𝑟𝑥𝑛</m:t>
                                          </m:r>
                                        </m:sub>
                                      </m:sSub>
                                    </m:den>
                                  </m:f>
                                </m:e>
                              </m:d>
                            </m:e>
                            <m:sup>
                              <m:r>
                                <a:rPr lang="en-US" b="0" i="1" smtClean="0">
                                  <a:latin typeface="Cambria Math" panose="02040503050406030204" pitchFamily="18" charset="0"/>
                                </a:rPr>
                                <m:t>2</m:t>
                              </m:r>
                            </m:sup>
                          </m:sSup>
                        </m:e>
                      </m:rad>
                    </m:oMath>
                  </m:oMathPara>
                </a14:m>
                <a:endParaRPr lang="en-US" dirty="0"/>
              </a:p>
            </p:txBody>
          </p:sp>
        </mc:Choice>
        <mc:Fallback xmlns="">
          <p:sp>
            <p:nvSpPr>
              <p:cNvPr id="8" name="TextBox 7">
                <a:extLst>
                  <a:ext uri="{FF2B5EF4-FFF2-40B4-BE49-F238E27FC236}">
                    <a16:creationId xmlns:a16="http://schemas.microsoft.com/office/drawing/2014/main" id="{C8E44F9D-A37C-4CCC-BFB2-DEAE8B611E4C}"/>
                  </a:ext>
                </a:extLst>
              </p:cNvPr>
              <p:cNvSpPr txBox="1">
                <a:spLocks noRot="1" noChangeAspect="1" noMove="1" noResize="1" noEditPoints="1" noAdjustHandles="1" noChangeArrowheads="1" noChangeShapeType="1" noTextEdit="1"/>
              </p:cNvSpPr>
              <p:nvPr/>
            </p:nvSpPr>
            <p:spPr>
              <a:xfrm>
                <a:off x="723900" y="4873002"/>
                <a:ext cx="7315200" cy="910699"/>
              </a:xfrm>
              <a:prstGeom prst="rect">
                <a:avLst/>
              </a:prstGeom>
              <a:blipFill>
                <a:blip r:embed="rId3"/>
                <a:stretch>
                  <a:fillRect/>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177599DD-634F-48CA-8DF6-DD3EE82345C7}"/>
              </a:ext>
            </a:extLst>
          </p:cNvPr>
          <p:cNvPicPr>
            <a:picLocks noChangeAspect="1"/>
          </p:cNvPicPr>
          <p:nvPr/>
        </p:nvPicPr>
        <p:blipFill>
          <a:blip r:embed="rId4"/>
          <a:stretch>
            <a:fillRect/>
          </a:stretch>
        </p:blipFill>
        <p:spPr>
          <a:xfrm>
            <a:off x="0" y="1569667"/>
            <a:ext cx="9144000" cy="3412191"/>
          </a:xfrm>
          <a:prstGeom prst="rect">
            <a:avLst/>
          </a:prstGeom>
        </p:spPr>
      </p:pic>
    </p:spTree>
    <p:extLst>
      <p:ext uri="{BB962C8B-B14F-4D97-AF65-F5344CB8AC3E}">
        <p14:creationId xmlns:p14="http://schemas.microsoft.com/office/powerpoint/2010/main" val="345706807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0"/>
                                          </p:stCondLst>
                                        </p:cTn>
                                        <p:tgtEl>
                                          <p:spTgt spid="6"/>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hidden"/>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5FFD2265-8B06-401D-9B78-0E00084ADD5F}"/>
                  </a:ext>
                </a:extLst>
              </p:cNvPr>
              <p:cNvSpPr>
                <a:spLocks noGrp="1"/>
              </p:cNvSpPr>
              <p:nvPr>
                <p:ph type="title"/>
              </p:nvPr>
            </p:nvSpPr>
            <p:spPr/>
            <p:txBody>
              <a:bodyPr/>
              <a:lstStyle/>
              <a:p>
                <a:r>
                  <a:rPr lang="en-US" sz="2800" dirty="0"/>
                  <a:t>STAYSL Unfolded Spectrum </a:t>
                </a:r>
                <a14:m>
                  <m:oMath xmlns:m="http://schemas.openxmlformats.org/officeDocument/2006/math">
                    <m:sSup>
                      <m:sSupPr>
                        <m:ctrlPr>
                          <a:rPr lang="en-US" sz="2800" b="1" i="1" smtClean="0">
                            <a:latin typeface="Cambria Math" panose="02040503050406030204" pitchFamily="18" charset="0"/>
                          </a:rPr>
                        </m:ctrlPr>
                      </m:sSupPr>
                      <m:e>
                        <m:r>
                          <a:rPr lang="en-US" sz="2800" b="1" i="1" smtClean="0">
                            <a:latin typeface="Cambria Math" panose="02040503050406030204" pitchFamily="18" charset="0"/>
                          </a:rPr>
                          <m:t>𝝌</m:t>
                        </m:r>
                      </m:e>
                      <m:sup>
                        <m:r>
                          <a:rPr lang="en-US" sz="2800" b="1" i="1" smtClean="0">
                            <a:latin typeface="Cambria Math" panose="02040503050406030204" pitchFamily="18" charset="0"/>
                          </a:rPr>
                          <m:t>𝟐</m:t>
                        </m:r>
                      </m:sup>
                    </m:sSup>
                  </m:oMath>
                </a14:m>
                <a:endParaRPr lang="en-US" sz="2800" dirty="0"/>
              </a:p>
            </p:txBody>
          </p:sp>
        </mc:Choice>
        <mc:Fallback xmlns="">
          <p:sp>
            <p:nvSpPr>
              <p:cNvPr id="2" name="Title 1">
                <a:extLst>
                  <a:ext uri="{FF2B5EF4-FFF2-40B4-BE49-F238E27FC236}">
                    <a16:creationId xmlns:a16="http://schemas.microsoft.com/office/drawing/2014/main" id="{5FFD2265-8B06-401D-9B78-0E00084ADD5F}"/>
                  </a:ext>
                </a:extLst>
              </p:cNvPr>
              <p:cNvSpPr>
                <a:spLocks noGrp="1" noRot="1" noChangeAspect="1" noMove="1" noResize="1" noEditPoints="1" noAdjustHandles="1" noChangeArrowheads="1" noChangeShapeType="1" noTextEdit="1"/>
              </p:cNvSpPr>
              <p:nvPr>
                <p:ph type="title"/>
              </p:nvPr>
            </p:nvSpPr>
            <p:spPr>
              <a:blipFill>
                <a:blip r:embed="rId2"/>
                <a:stretch>
                  <a:fillRect/>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EFB6CC6C-787E-40B9-89D3-FA883DE6F79C}"/>
              </a:ext>
            </a:extLst>
          </p:cNvPr>
          <p:cNvSpPr>
            <a:spLocks noGrp="1"/>
          </p:cNvSpPr>
          <p:nvPr>
            <p:ph type="sldNum" sz="quarter" idx="10"/>
          </p:nvPr>
        </p:nvSpPr>
        <p:spPr/>
        <p:txBody>
          <a:bodyPr/>
          <a:lstStyle/>
          <a:p>
            <a:pPr>
              <a:defRPr/>
            </a:pPr>
            <a:fld id="{19845459-3F1B-4F43-8FC0-35ADCE8623CC}" type="slidenum">
              <a:rPr lang="en-US" smtClean="0"/>
              <a:pPr>
                <a:defRPr/>
              </a:pPr>
              <a:t>26</a:t>
            </a:fld>
            <a:endParaRPr lang="en-US"/>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71C4DAE7-268C-46DD-B70D-9A088B9C89D7}"/>
                  </a:ext>
                </a:extLst>
              </p:cNvPr>
              <p:cNvSpPr txBox="1"/>
              <p:nvPr/>
            </p:nvSpPr>
            <p:spPr>
              <a:xfrm>
                <a:off x="4201373" y="5463025"/>
                <a:ext cx="4800600" cy="871264"/>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rPr>
                                <m:t>𝜒</m:t>
                              </m:r>
                            </m:e>
                            <m:sup>
                              <m:r>
                                <a:rPr lang="en-US" b="0" i="1" smtClean="0">
                                  <a:latin typeface="Cambria Math" panose="02040503050406030204" pitchFamily="18" charset="0"/>
                                </a:rPr>
                                <m:t>2</m:t>
                              </m:r>
                            </m:sup>
                          </m:sSup>
                        </m:num>
                        <m:den>
                          <m:r>
                            <a:rPr lang="en-US" b="0" i="1" smtClean="0">
                              <a:latin typeface="Cambria Math" panose="02040503050406030204" pitchFamily="18" charset="0"/>
                            </a:rPr>
                            <m:t>𝜈</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𝑁</m:t>
                          </m:r>
                          <m:r>
                            <a:rPr lang="en-US" b="0" i="1" smtClean="0">
                              <a:latin typeface="Cambria Math" panose="02040503050406030204" pitchFamily="18" charset="0"/>
                            </a:rPr>
                            <m:t>−1</m:t>
                          </m:r>
                        </m:den>
                      </m:f>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𝑁</m:t>
                          </m:r>
                        </m:sup>
                        <m:e>
                          <m:sSup>
                            <m:sSupPr>
                              <m:ctrlPr>
                                <a:rPr lang="en-US" b="0" i="1" smtClean="0">
                                  <a:latin typeface="Cambria Math" panose="02040503050406030204" pitchFamily="18" charset="0"/>
                                </a:rPr>
                              </m:ctrlPr>
                            </m:sSupPr>
                            <m:e>
                              <m:d>
                                <m:dPr>
                                  <m:ctrlPr>
                                    <a:rPr lang="en-US" i="1">
                                      <a:latin typeface="Cambria Math" panose="02040503050406030204" pitchFamily="18" charset="0"/>
                                    </a:rPr>
                                  </m:ctrlPr>
                                </m:dPr>
                                <m:e>
                                  <m:f>
                                    <m:fPr>
                                      <m:ctrlPr>
                                        <a:rPr lang="en-US" i="1">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𝑡𝑟𝑖𝑎𝑙</m:t>
                                          </m:r>
                                          <m:r>
                                            <a:rPr lang="en-US" b="0" i="1" smtClean="0">
                                              <a:latin typeface="Cambria Math" panose="02040503050406030204" pitchFamily="18" charset="0"/>
                                            </a:rPr>
                                            <m:t>,</m:t>
                                          </m:r>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𝑆𝑇𝐴𝑌𝑆𝐿</m:t>
                                          </m:r>
                                          <m:r>
                                            <a:rPr lang="en-US" b="0" i="1" smtClean="0">
                                              <a:latin typeface="Cambria Math" panose="02040503050406030204" pitchFamily="18" charset="0"/>
                                            </a:rPr>
                                            <m:t>,</m:t>
                                          </m:r>
                                          <m:r>
                                            <a:rPr lang="en-US" b="0" i="1" smtClean="0">
                                              <a:latin typeface="Cambria Math" panose="02040503050406030204" pitchFamily="18" charset="0"/>
                                            </a:rPr>
                                            <m:t>𝑖</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𝜎</m:t>
                                          </m:r>
                                        </m:e>
                                        <m:sub>
                                          <m:r>
                                            <a:rPr lang="en-US" b="0" i="1" smtClean="0">
                                              <a:latin typeface="Cambria Math" panose="02040503050406030204" pitchFamily="18" charset="0"/>
                                            </a:rPr>
                                            <m:t>𝐵𝑜𝑜𝑡𝑠𝑡𝑟𝑎𝑝𝑝𝑒𝑑</m:t>
                                          </m:r>
                                          <m:r>
                                            <a:rPr lang="en-US" b="0" i="1" smtClean="0">
                                              <a:latin typeface="Cambria Math" panose="02040503050406030204" pitchFamily="18" charset="0"/>
                                            </a:rPr>
                                            <m:t>,</m:t>
                                          </m:r>
                                          <m:r>
                                            <a:rPr lang="en-US" b="0" i="1" smtClean="0">
                                              <a:latin typeface="Cambria Math" panose="02040503050406030204" pitchFamily="18" charset="0"/>
                                            </a:rPr>
                                            <m:t>𝑖</m:t>
                                          </m:r>
                                        </m:sub>
                                      </m:sSub>
                                    </m:den>
                                  </m:f>
                                </m:e>
                              </m:d>
                            </m:e>
                            <m:sup>
                              <m:r>
                                <a:rPr lang="en-US" b="0" i="1" smtClean="0">
                                  <a:latin typeface="Cambria Math" panose="02040503050406030204" pitchFamily="18" charset="0"/>
                                </a:rPr>
                                <m:t>2</m:t>
                              </m:r>
                            </m:sup>
                          </m:sSup>
                        </m:e>
                      </m:nary>
                    </m:oMath>
                  </m:oMathPara>
                </a14:m>
                <a:endParaRPr lang="en-US" dirty="0"/>
              </a:p>
            </p:txBody>
          </p:sp>
        </mc:Choice>
        <mc:Fallback xmlns="">
          <p:sp>
            <p:nvSpPr>
              <p:cNvPr id="9" name="TextBox 8">
                <a:extLst>
                  <a:ext uri="{FF2B5EF4-FFF2-40B4-BE49-F238E27FC236}">
                    <a16:creationId xmlns:a16="http://schemas.microsoft.com/office/drawing/2014/main" id="{71C4DAE7-268C-46DD-B70D-9A088B9C89D7}"/>
                  </a:ext>
                </a:extLst>
              </p:cNvPr>
              <p:cNvSpPr txBox="1">
                <a:spLocks noRot="1" noChangeAspect="1" noMove="1" noResize="1" noEditPoints="1" noAdjustHandles="1" noChangeArrowheads="1" noChangeShapeType="1" noTextEdit="1"/>
              </p:cNvSpPr>
              <p:nvPr/>
            </p:nvSpPr>
            <p:spPr>
              <a:xfrm>
                <a:off x="4201373" y="5463025"/>
                <a:ext cx="4800600" cy="871264"/>
              </a:xfrm>
              <a:prstGeom prst="rect">
                <a:avLst/>
              </a:prstGeom>
              <a:blipFill>
                <a:blip r:embed="rId5"/>
                <a:stretch>
                  <a:fillRect/>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E0922206-288D-482F-8EC3-54048B9C1906}"/>
              </a:ext>
            </a:extLst>
          </p:cNvPr>
          <p:cNvSpPr txBox="1"/>
          <p:nvPr/>
        </p:nvSpPr>
        <p:spPr>
          <a:xfrm>
            <a:off x="5877773" y="1219200"/>
            <a:ext cx="3124200" cy="3231654"/>
          </a:xfrm>
          <a:prstGeom prst="rect">
            <a:avLst/>
          </a:prstGeom>
          <a:noFill/>
        </p:spPr>
        <p:txBody>
          <a:bodyPr wrap="square" rtlCol="0">
            <a:spAutoFit/>
          </a:bodyPr>
          <a:lstStyle/>
          <a:p>
            <a:pPr>
              <a:lnSpc>
                <a:spcPct val="150000"/>
              </a:lnSpc>
            </a:pPr>
            <a:r>
              <a:rPr lang="en-US" sz="1600" dirty="0"/>
              <a:t>182 Sampled Activation Results</a:t>
            </a:r>
          </a:p>
          <a:p>
            <a:pPr marL="285750" indent="-285750">
              <a:lnSpc>
                <a:spcPct val="150000"/>
              </a:lnSpc>
              <a:buFont typeface="Arial" panose="020B0604020202020204" pitchFamily="34" charset="0"/>
              <a:buChar char="•"/>
            </a:pPr>
            <a:r>
              <a:rPr lang="en-US" dirty="0"/>
              <a:t>81.9% of samples were          not-rejected with a p-value greater than 0.05</a:t>
            </a:r>
          </a:p>
          <a:p>
            <a:pPr marL="285750" indent="-285750">
              <a:lnSpc>
                <a:spcPct val="150000"/>
              </a:lnSpc>
              <a:buFont typeface="Arial" panose="020B0604020202020204" pitchFamily="34" charset="0"/>
              <a:buChar char="•"/>
            </a:pPr>
            <a:r>
              <a:rPr lang="en-US" dirty="0"/>
              <a:t>18.1% of samples were rejected with a p-value lower than 0.05</a:t>
            </a:r>
          </a:p>
          <a:p>
            <a:endParaRPr lang="en-US" dirty="0"/>
          </a:p>
        </p:txBody>
      </p:sp>
      <p:sp>
        <p:nvSpPr>
          <p:cNvPr id="3" name="Rectangle 2">
            <a:extLst>
              <a:ext uri="{FF2B5EF4-FFF2-40B4-BE49-F238E27FC236}">
                <a16:creationId xmlns:a16="http://schemas.microsoft.com/office/drawing/2014/main" id="{94887309-2C58-444D-A20A-35F29FF56689}"/>
              </a:ext>
            </a:extLst>
          </p:cNvPr>
          <p:cNvSpPr/>
          <p:nvPr/>
        </p:nvSpPr>
        <p:spPr>
          <a:xfrm>
            <a:off x="-370627" y="5575491"/>
            <a:ext cx="4572000" cy="646331"/>
          </a:xfrm>
          <a:prstGeom prst="rect">
            <a:avLst/>
          </a:prstGeom>
        </p:spPr>
        <p:txBody>
          <a:bodyPr>
            <a:spAutoFit/>
          </a:bodyPr>
          <a:lstStyle/>
          <a:p>
            <a:pPr lvl="1"/>
            <a:r>
              <a:rPr lang="en-US" dirty="0"/>
              <a:t>H</a:t>
            </a:r>
            <a:r>
              <a:rPr lang="en-US" baseline="-25000" dirty="0"/>
              <a:t>0</a:t>
            </a:r>
            <a:r>
              <a:rPr lang="en-US" dirty="0"/>
              <a:t> : Two sets of data are governed by the same expected distribution .</a:t>
            </a:r>
          </a:p>
        </p:txBody>
      </p:sp>
      <p:pic>
        <p:nvPicPr>
          <p:cNvPr id="8" name="Picture 7">
            <a:extLst>
              <a:ext uri="{FF2B5EF4-FFF2-40B4-BE49-F238E27FC236}">
                <a16:creationId xmlns:a16="http://schemas.microsoft.com/office/drawing/2014/main" id="{AD3AFA3E-1563-47A3-9A10-A715BE7B9D40}"/>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5169" y="1154825"/>
            <a:ext cx="5877774" cy="4287070"/>
          </a:xfrm>
          <a:prstGeom prst="rect">
            <a:avLst/>
          </a:prstGeom>
        </p:spPr>
      </p:pic>
      <p:pic>
        <p:nvPicPr>
          <p:cNvPr id="13" name="Picture 12">
            <a:extLst>
              <a:ext uri="{FF2B5EF4-FFF2-40B4-BE49-F238E27FC236}">
                <a16:creationId xmlns:a16="http://schemas.microsoft.com/office/drawing/2014/main" id="{7156DE9E-E74B-42C4-8282-5DBEAEAC8273}"/>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086" y="1219201"/>
            <a:ext cx="5952997" cy="4160424"/>
          </a:xfrm>
          <a:prstGeom prst="rect">
            <a:avLst/>
          </a:prstGeom>
        </p:spPr>
      </p:pic>
      <p:pic>
        <p:nvPicPr>
          <p:cNvPr id="14" name="Picture 13">
            <a:extLst>
              <a:ext uri="{FF2B5EF4-FFF2-40B4-BE49-F238E27FC236}">
                <a16:creationId xmlns:a16="http://schemas.microsoft.com/office/drawing/2014/main" id="{843F405C-6EFA-4DB3-86C3-C79B925985F6}"/>
              </a:ext>
            </a:extLst>
          </p:cNvPr>
          <p:cNvPicPr>
            <a:picLocks noChangeAspect="1"/>
          </p:cNvPicPr>
          <p:nvPr/>
        </p:nvPicPr>
        <p:blipFill>
          <a:blip r:embed="rId8"/>
          <a:stretch>
            <a:fillRect/>
          </a:stretch>
        </p:blipFill>
        <p:spPr>
          <a:xfrm>
            <a:off x="73252" y="1172878"/>
            <a:ext cx="5792976" cy="4206747"/>
          </a:xfrm>
          <a:prstGeom prst="rect">
            <a:avLst/>
          </a:prstGeom>
        </p:spPr>
      </p:pic>
    </p:spTree>
    <p:extLst>
      <p:ext uri="{BB962C8B-B14F-4D97-AF65-F5344CB8AC3E}">
        <p14:creationId xmlns:p14="http://schemas.microsoft.com/office/powerpoint/2010/main" val="114286075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0A1771-C96F-4452-B5AB-7EC0F5FAD5AC}"/>
              </a:ext>
            </a:extLst>
          </p:cNvPr>
          <p:cNvSpPr>
            <a:spLocks noGrp="1"/>
          </p:cNvSpPr>
          <p:nvPr>
            <p:ph type="title"/>
          </p:nvPr>
        </p:nvSpPr>
        <p:spPr/>
        <p:txBody>
          <a:bodyPr/>
          <a:lstStyle/>
          <a:p>
            <a:r>
              <a:rPr lang="en-US" sz="3000" dirty="0"/>
              <a:t>STAYSL Changes to MCNP Guess Neutron Spectrum</a:t>
            </a:r>
          </a:p>
        </p:txBody>
      </p:sp>
      <p:sp>
        <p:nvSpPr>
          <p:cNvPr id="4" name="Slide Number Placeholder 3">
            <a:extLst>
              <a:ext uri="{FF2B5EF4-FFF2-40B4-BE49-F238E27FC236}">
                <a16:creationId xmlns:a16="http://schemas.microsoft.com/office/drawing/2014/main" id="{8F6E4B55-0BAC-49C5-A545-E9A754953E47}"/>
              </a:ext>
            </a:extLst>
          </p:cNvPr>
          <p:cNvSpPr>
            <a:spLocks noGrp="1"/>
          </p:cNvSpPr>
          <p:nvPr>
            <p:ph type="sldNum" sz="quarter" idx="10"/>
          </p:nvPr>
        </p:nvSpPr>
        <p:spPr/>
        <p:txBody>
          <a:bodyPr/>
          <a:lstStyle/>
          <a:p>
            <a:pPr>
              <a:defRPr/>
            </a:pPr>
            <a:fld id="{19845459-3F1B-4F43-8FC0-35ADCE8623CC}" type="slidenum">
              <a:rPr lang="en-US" smtClean="0"/>
              <a:pPr>
                <a:defRPr/>
              </a:pPr>
              <a:t>27</a:t>
            </a:fld>
            <a:endParaRPr lang="en-US"/>
          </a:p>
        </p:txBody>
      </p:sp>
      <p:pic>
        <p:nvPicPr>
          <p:cNvPr id="7" name="Picture 6">
            <a:extLst>
              <a:ext uri="{FF2B5EF4-FFF2-40B4-BE49-F238E27FC236}">
                <a16:creationId xmlns:a16="http://schemas.microsoft.com/office/drawing/2014/main" id="{4A88169E-AB51-45FC-88D2-E1FDC0AC61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789" y="1730582"/>
            <a:ext cx="4550780" cy="3237322"/>
          </a:xfrm>
          <a:prstGeom prst="rect">
            <a:avLst/>
          </a:prstGeom>
        </p:spPr>
      </p:pic>
      <p:pic>
        <p:nvPicPr>
          <p:cNvPr id="8" name="Picture 7">
            <a:extLst>
              <a:ext uri="{FF2B5EF4-FFF2-40B4-BE49-F238E27FC236}">
                <a16:creationId xmlns:a16="http://schemas.microsoft.com/office/drawing/2014/main" id="{84F1EC63-99ED-4263-8FE9-DB3B531DAE8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58589" y="1654093"/>
            <a:ext cx="4547311" cy="3288411"/>
          </a:xfrm>
          <a:prstGeom prst="rect">
            <a:avLst/>
          </a:prstGeom>
        </p:spPr>
      </p:pic>
      <p:sp>
        <p:nvSpPr>
          <p:cNvPr id="5" name="TextBox 4">
            <a:extLst>
              <a:ext uri="{FF2B5EF4-FFF2-40B4-BE49-F238E27FC236}">
                <a16:creationId xmlns:a16="http://schemas.microsoft.com/office/drawing/2014/main" id="{8DFD7D1F-C342-422E-8864-CE441ADF81AA}"/>
              </a:ext>
            </a:extLst>
          </p:cNvPr>
          <p:cNvSpPr txBox="1"/>
          <p:nvPr/>
        </p:nvSpPr>
        <p:spPr>
          <a:xfrm>
            <a:off x="443789" y="4998384"/>
            <a:ext cx="7543800" cy="830997"/>
          </a:xfrm>
          <a:prstGeom prst="rect">
            <a:avLst/>
          </a:prstGeom>
          <a:noFill/>
        </p:spPr>
        <p:txBody>
          <a:bodyPr wrap="square" rtlCol="0">
            <a:spAutoFit/>
          </a:bodyPr>
          <a:lstStyle/>
          <a:p>
            <a:r>
              <a:rPr lang="en-US" sz="2400" dirty="0"/>
              <a:t>Increase in fluence normalization is caused by not entirely homogenous flux in ETA sample cavity </a:t>
            </a:r>
          </a:p>
        </p:txBody>
      </p:sp>
    </p:spTree>
    <p:extLst>
      <p:ext uri="{BB962C8B-B14F-4D97-AF65-F5344CB8AC3E}">
        <p14:creationId xmlns:p14="http://schemas.microsoft.com/office/powerpoint/2010/main" val="2223756006"/>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AF2DDF-F34C-4234-A1A7-E49470901DB9}"/>
              </a:ext>
            </a:extLst>
          </p:cNvPr>
          <p:cNvSpPr>
            <a:spLocks noGrp="1"/>
          </p:cNvSpPr>
          <p:nvPr>
            <p:ph type="title"/>
          </p:nvPr>
        </p:nvSpPr>
        <p:spPr/>
        <p:txBody>
          <a:bodyPr/>
          <a:lstStyle/>
          <a:p>
            <a:r>
              <a:rPr lang="en-US" dirty="0"/>
              <a:t>GEF Results</a:t>
            </a:r>
          </a:p>
        </p:txBody>
      </p:sp>
      <p:sp>
        <p:nvSpPr>
          <p:cNvPr id="4" name="Slide Number Placeholder 3">
            <a:extLst>
              <a:ext uri="{FF2B5EF4-FFF2-40B4-BE49-F238E27FC236}">
                <a16:creationId xmlns:a16="http://schemas.microsoft.com/office/drawing/2014/main" id="{7BA24225-4CFD-4CD4-A84D-BFD69F440511}"/>
              </a:ext>
            </a:extLst>
          </p:cNvPr>
          <p:cNvSpPr>
            <a:spLocks noGrp="1"/>
          </p:cNvSpPr>
          <p:nvPr>
            <p:ph type="sldNum" sz="quarter" idx="10"/>
          </p:nvPr>
        </p:nvSpPr>
        <p:spPr/>
        <p:txBody>
          <a:bodyPr/>
          <a:lstStyle/>
          <a:p>
            <a:pPr>
              <a:defRPr/>
            </a:pPr>
            <a:fld id="{19845459-3F1B-4F43-8FC0-35ADCE8623CC}" type="slidenum">
              <a:rPr lang="en-US" smtClean="0"/>
              <a:pPr>
                <a:defRPr/>
              </a:pPr>
              <a:t>28</a:t>
            </a:fld>
            <a:endParaRPr lang="en-US"/>
          </a:p>
        </p:txBody>
      </p:sp>
      <p:pic>
        <p:nvPicPr>
          <p:cNvPr id="7" name="Picture 6">
            <a:extLst>
              <a:ext uri="{FF2B5EF4-FFF2-40B4-BE49-F238E27FC236}">
                <a16:creationId xmlns:a16="http://schemas.microsoft.com/office/drawing/2014/main" id="{797B34C4-DBF5-409A-B0BF-237D1093B30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590" y="1600199"/>
            <a:ext cx="4508249" cy="3231881"/>
          </a:xfrm>
          <a:prstGeom prst="rect">
            <a:avLst/>
          </a:prstGeom>
        </p:spPr>
      </p:pic>
      <p:pic>
        <p:nvPicPr>
          <p:cNvPr id="8" name="Picture 7">
            <a:extLst>
              <a:ext uri="{FF2B5EF4-FFF2-40B4-BE49-F238E27FC236}">
                <a16:creationId xmlns:a16="http://schemas.microsoft.com/office/drawing/2014/main" id="{1E930FFD-D1A7-4B88-A15D-6AAE581671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0" y="1600200"/>
            <a:ext cx="4587658" cy="3231881"/>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04FD10E-D310-4240-A45B-BDC85BE8549B}"/>
                  </a:ext>
                </a:extLst>
              </p:cNvPr>
              <p:cNvSpPr txBox="1"/>
              <p:nvPr/>
            </p:nvSpPr>
            <p:spPr>
              <a:xfrm>
                <a:off x="2590800" y="4870180"/>
                <a:ext cx="5800942" cy="375552"/>
              </a:xfrm>
              <a:prstGeom prst="rect">
                <a:avLst/>
              </a:prstGeom>
              <a:noFill/>
            </p:spPr>
            <p:txBody>
              <a:bodyPr wrap="square" rtlCol="0">
                <a:spAutoFit/>
              </a:bodyPr>
              <a:lstStyle/>
              <a:p>
                <a:r>
                  <a:rPr lang="en-US" b="1" dirty="0"/>
                  <a:t>ETA Produced </a:t>
                </a:r>
                <a14:m>
                  <m:oMath xmlns:m="http://schemas.openxmlformats.org/officeDocument/2006/math">
                    <m:r>
                      <a:rPr lang="en-US" b="1" i="1" smtClean="0">
                        <a:latin typeface="Cambria Math" panose="02040503050406030204" pitchFamily="18" charset="0"/>
                      </a:rPr>
                      <m:t>𝟐</m:t>
                    </m:r>
                    <m:r>
                      <a:rPr lang="en-US" b="1" i="1" smtClean="0">
                        <a:latin typeface="Cambria Math" panose="02040503050406030204" pitchFamily="18" charset="0"/>
                      </a:rPr>
                      <m:t>∗</m:t>
                    </m:r>
                    <m:sSup>
                      <m:sSupPr>
                        <m:ctrlPr>
                          <a:rPr lang="en-US" b="1" i="1" smtClean="0">
                            <a:latin typeface="Cambria Math" panose="02040503050406030204" pitchFamily="18" charset="0"/>
                          </a:rPr>
                        </m:ctrlPr>
                      </m:sSupPr>
                      <m:e>
                        <m:r>
                          <a:rPr lang="en-US" b="1" i="1" smtClean="0">
                            <a:latin typeface="Cambria Math" panose="02040503050406030204" pitchFamily="18" charset="0"/>
                          </a:rPr>
                          <m:t>𝟏𝟎</m:t>
                        </m:r>
                      </m:e>
                      <m:sup>
                        <m:r>
                          <a:rPr lang="en-US" b="1" i="1" smtClean="0">
                            <a:latin typeface="Cambria Math" panose="02040503050406030204" pitchFamily="18" charset="0"/>
                          </a:rPr>
                          <m:t>𝟗</m:t>
                        </m:r>
                      </m:sup>
                    </m:sSup>
                    <m:r>
                      <a:rPr lang="en-US" b="1" i="1" smtClean="0">
                        <a:latin typeface="Cambria Math" panose="02040503050406030204" pitchFamily="18" charset="0"/>
                      </a:rPr>
                      <m:t>±</m:t>
                    </m:r>
                    <m:r>
                      <a:rPr lang="en-US" b="1" i="1" smtClean="0">
                        <a:latin typeface="Cambria Math" panose="02040503050406030204" pitchFamily="18" charset="0"/>
                      </a:rPr>
                      <m:t>𝟏</m:t>
                    </m:r>
                    <m:r>
                      <a:rPr lang="en-US" b="1" i="1" smtClean="0">
                        <a:latin typeface="Cambria Math" panose="02040503050406030204" pitchFamily="18" charset="0"/>
                      </a:rPr>
                      <m:t>%</m:t>
                    </m:r>
                  </m:oMath>
                </a14:m>
                <a:r>
                  <a:rPr lang="en-US" b="1" dirty="0"/>
                  <a:t> fissions </a:t>
                </a:r>
              </a:p>
            </p:txBody>
          </p:sp>
        </mc:Choice>
        <mc:Fallback xmlns="">
          <p:sp>
            <p:nvSpPr>
              <p:cNvPr id="6" name="TextBox 5">
                <a:extLst>
                  <a:ext uri="{FF2B5EF4-FFF2-40B4-BE49-F238E27FC236}">
                    <a16:creationId xmlns:a16="http://schemas.microsoft.com/office/drawing/2014/main" id="{804FD10E-D310-4240-A45B-BDC85BE8549B}"/>
                  </a:ext>
                </a:extLst>
              </p:cNvPr>
              <p:cNvSpPr txBox="1">
                <a:spLocks noRot="1" noChangeAspect="1" noMove="1" noResize="1" noEditPoints="1" noAdjustHandles="1" noChangeArrowheads="1" noChangeShapeType="1" noTextEdit="1"/>
              </p:cNvSpPr>
              <p:nvPr/>
            </p:nvSpPr>
            <p:spPr>
              <a:xfrm>
                <a:off x="2590800" y="4870180"/>
                <a:ext cx="5800942" cy="375552"/>
              </a:xfrm>
              <a:prstGeom prst="rect">
                <a:avLst/>
              </a:prstGeom>
              <a:blipFill>
                <a:blip r:embed="rId4"/>
                <a:stretch>
                  <a:fillRect l="-840" t="-6452" b="-25806"/>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1A561A2F-1B9C-4EA1-9ED5-4105322F8697}"/>
              </a:ext>
            </a:extLst>
          </p:cNvPr>
          <p:cNvSpPr txBox="1"/>
          <p:nvPr/>
        </p:nvSpPr>
        <p:spPr>
          <a:xfrm>
            <a:off x="2057400" y="5283831"/>
            <a:ext cx="5334000"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b="1" dirty="0"/>
              <a:t>Modeled ETA produced fission products are consistent to predicted TN+PFNS within error.</a:t>
            </a:r>
          </a:p>
        </p:txBody>
      </p:sp>
    </p:spTree>
    <p:extLst>
      <p:ext uri="{BB962C8B-B14F-4D97-AF65-F5344CB8AC3E}">
        <p14:creationId xmlns:p14="http://schemas.microsoft.com/office/powerpoint/2010/main" val="3426903722"/>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C51F7D-7A91-4167-B13A-B89FFF242AE2}"/>
              </a:ext>
            </a:extLst>
          </p:cNvPr>
          <p:cNvSpPr>
            <a:spLocks noGrp="1"/>
          </p:cNvSpPr>
          <p:nvPr>
            <p:ph type="title"/>
          </p:nvPr>
        </p:nvSpPr>
        <p:spPr>
          <a:xfrm>
            <a:off x="990600" y="0"/>
            <a:ext cx="6629400" cy="990600"/>
          </a:xfrm>
        </p:spPr>
        <p:txBody>
          <a:bodyPr/>
          <a:lstStyle/>
          <a:p>
            <a:r>
              <a:rPr lang="en-US" sz="2400" dirty="0"/>
              <a:t>Nagy Fit Results - Predicted Fission Products for Radiochemical Analysis</a:t>
            </a:r>
          </a:p>
        </p:txBody>
      </p:sp>
      <p:sp>
        <p:nvSpPr>
          <p:cNvPr id="4" name="Slide Number Placeholder 3">
            <a:extLst>
              <a:ext uri="{FF2B5EF4-FFF2-40B4-BE49-F238E27FC236}">
                <a16:creationId xmlns:a16="http://schemas.microsoft.com/office/drawing/2014/main" id="{FE03FD01-5329-449B-A3E2-00D6E663410C}"/>
              </a:ext>
            </a:extLst>
          </p:cNvPr>
          <p:cNvSpPr>
            <a:spLocks noGrp="1"/>
          </p:cNvSpPr>
          <p:nvPr>
            <p:ph type="sldNum" sz="quarter" idx="10"/>
          </p:nvPr>
        </p:nvSpPr>
        <p:spPr/>
        <p:txBody>
          <a:bodyPr/>
          <a:lstStyle/>
          <a:p>
            <a:pPr>
              <a:defRPr/>
            </a:pPr>
            <a:fld id="{19845459-3F1B-4F43-8FC0-35ADCE8623CC}" type="slidenum">
              <a:rPr lang="en-US" smtClean="0"/>
              <a:pPr>
                <a:defRPr/>
              </a:pPr>
              <a:t>29</a:t>
            </a:fld>
            <a:endParaRPr lang="en-US"/>
          </a:p>
        </p:txBody>
      </p:sp>
      <p:sp>
        <p:nvSpPr>
          <p:cNvPr id="6" name="TextBox 5">
            <a:extLst>
              <a:ext uri="{FF2B5EF4-FFF2-40B4-BE49-F238E27FC236}">
                <a16:creationId xmlns:a16="http://schemas.microsoft.com/office/drawing/2014/main" id="{1467F2F8-8E72-43DE-AFC4-0ED000C34ADA}"/>
              </a:ext>
            </a:extLst>
          </p:cNvPr>
          <p:cNvSpPr txBox="1"/>
          <p:nvPr/>
        </p:nvSpPr>
        <p:spPr>
          <a:xfrm>
            <a:off x="5665354" y="1867315"/>
            <a:ext cx="2454564" cy="1477328"/>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b="1" dirty="0"/>
              <a:t>ETA produced fission products are consistent to predicted TN+PFNS within error.</a:t>
            </a:r>
          </a:p>
        </p:txBody>
      </p:sp>
      <p:pic>
        <p:nvPicPr>
          <p:cNvPr id="3" name="Picture 2">
            <a:extLst>
              <a:ext uri="{FF2B5EF4-FFF2-40B4-BE49-F238E27FC236}">
                <a16:creationId xmlns:a16="http://schemas.microsoft.com/office/drawing/2014/main" id="{0CC21252-9DB6-44FA-A099-05E7DC9A9A91}"/>
              </a:ext>
            </a:extLst>
          </p:cNvPr>
          <p:cNvPicPr>
            <a:picLocks noChangeAspect="1"/>
          </p:cNvPicPr>
          <p:nvPr/>
        </p:nvPicPr>
        <p:blipFill>
          <a:blip r:embed="rId2"/>
          <a:stretch>
            <a:fillRect/>
          </a:stretch>
        </p:blipFill>
        <p:spPr>
          <a:xfrm>
            <a:off x="189311" y="1097320"/>
            <a:ext cx="5297089" cy="5303479"/>
          </a:xfrm>
          <a:prstGeom prst="rect">
            <a:avLst/>
          </a:prstGeom>
        </p:spPr>
      </p:pic>
      <p:sp>
        <p:nvSpPr>
          <p:cNvPr id="7" name="TextBox 6">
            <a:extLst>
              <a:ext uri="{FF2B5EF4-FFF2-40B4-BE49-F238E27FC236}">
                <a16:creationId xmlns:a16="http://schemas.microsoft.com/office/drawing/2014/main" id="{DF922DD3-38F9-4DE4-A80D-E2CFBA234C22}"/>
              </a:ext>
            </a:extLst>
          </p:cNvPr>
          <p:cNvSpPr txBox="1"/>
          <p:nvPr/>
        </p:nvSpPr>
        <p:spPr>
          <a:xfrm>
            <a:off x="5698836" y="3764597"/>
            <a:ext cx="3216564" cy="2308324"/>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Lower Uncertainty Nagy results </a:t>
            </a:r>
          </a:p>
          <a:p>
            <a:pPr marL="285750" indent="-285750">
              <a:buFont typeface="Arial" panose="020B0604020202020204" pitchFamily="34" charset="0"/>
              <a:buChar char="•"/>
            </a:pPr>
            <a:r>
              <a:rPr lang="en-US" dirty="0"/>
              <a:t>Well matching on peaks and wings</a:t>
            </a:r>
          </a:p>
          <a:p>
            <a:pPr marL="285750" indent="-285750">
              <a:buFont typeface="Arial" panose="020B0604020202020204" pitchFamily="34" charset="0"/>
              <a:buChar char="•"/>
            </a:pPr>
            <a:r>
              <a:rPr lang="en-US" dirty="0"/>
              <a:t>Larger error in fission product valley isotopes caused by larger high energy neutron flux in ETA</a:t>
            </a:r>
          </a:p>
        </p:txBody>
      </p:sp>
    </p:spTree>
    <p:extLst>
      <p:ext uri="{BB962C8B-B14F-4D97-AF65-F5344CB8AC3E}">
        <p14:creationId xmlns:p14="http://schemas.microsoft.com/office/powerpoint/2010/main" val="427216561"/>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000" dirty="0"/>
              <a:t>Capability gap in reproducing nuclear weapon environments</a:t>
            </a:r>
          </a:p>
        </p:txBody>
      </p:sp>
      <p:sp>
        <p:nvSpPr>
          <p:cNvPr id="4" name="Slide Number Placeholder 3"/>
          <p:cNvSpPr>
            <a:spLocks noGrp="1"/>
          </p:cNvSpPr>
          <p:nvPr>
            <p:ph type="sldNum" sz="quarter" idx="10"/>
          </p:nvPr>
        </p:nvSpPr>
        <p:spPr/>
        <p:txBody>
          <a:bodyPr/>
          <a:lstStyle/>
          <a:p>
            <a:fld id="{19845459-3F1B-4F43-8FC0-35ADCE8623CC}" type="slidenum">
              <a:rPr lang="en-US" smtClean="0"/>
              <a:pPr/>
              <a:t>3</a:t>
            </a:fld>
            <a:endParaRPr lang="en-US"/>
          </a:p>
        </p:txBody>
      </p:sp>
      <p:pic>
        <p:nvPicPr>
          <p:cNvPr id="10" name="Content Placeholder 9">
            <a:extLst>
              <a:ext uri="{FF2B5EF4-FFF2-40B4-BE49-F238E27FC236}">
                <a16:creationId xmlns:a16="http://schemas.microsoft.com/office/drawing/2014/main" id="{E6809F73-1B55-49D3-A82B-1E4F6EAE8D4F}"/>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55162" y="1127125"/>
            <a:ext cx="7811161" cy="5349875"/>
          </a:xfrm>
        </p:spPr>
      </p:pic>
    </p:spTree>
    <p:extLst>
      <p:ext uri="{BB962C8B-B14F-4D97-AF65-F5344CB8AC3E}">
        <p14:creationId xmlns:p14="http://schemas.microsoft.com/office/powerpoint/2010/main" val="3189652822"/>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C51F7D-7A91-4167-B13A-B89FFF242AE2}"/>
              </a:ext>
            </a:extLst>
          </p:cNvPr>
          <p:cNvSpPr>
            <a:spLocks noGrp="1"/>
          </p:cNvSpPr>
          <p:nvPr>
            <p:ph type="title"/>
          </p:nvPr>
        </p:nvSpPr>
        <p:spPr>
          <a:xfrm>
            <a:off x="990600" y="0"/>
            <a:ext cx="6629400" cy="990600"/>
          </a:xfrm>
        </p:spPr>
        <p:txBody>
          <a:bodyPr/>
          <a:lstStyle/>
          <a:p>
            <a:r>
              <a:rPr lang="en-US" sz="2400" dirty="0"/>
              <a:t>Nagy Fit Results - Predicted Fission Products for Radiochemical Analysis</a:t>
            </a:r>
          </a:p>
        </p:txBody>
      </p:sp>
      <p:sp>
        <p:nvSpPr>
          <p:cNvPr id="3" name="Content Placeholder 2">
            <a:extLst>
              <a:ext uri="{FF2B5EF4-FFF2-40B4-BE49-F238E27FC236}">
                <a16:creationId xmlns:a16="http://schemas.microsoft.com/office/drawing/2014/main" id="{9BE58511-90FF-492E-9489-B523045C8580}"/>
              </a:ext>
            </a:extLst>
          </p:cNvPr>
          <p:cNvSpPr>
            <a:spLocks noGrp="1"/>
          </p:cNvSpPr>
          <p:nvPr>
            <p:ph idx="1"/>
          </p:nvPr>
        </p:nvSpPr>
        <p:spPr>
          <a:xfrm>
            <a:off x="165058" y="4682317"/>
            <a:ext cx="8978941" cy="693246"/>
          </a:xfrm>
        </p:spPr>
        <p:txBody>
          <a:bodyPr/>
          <a:lstStyle/>
          <a:p>
            <a:r>
              <a:rPr lang="en-US" dirty="0"/>
              <a:t>Cumulative fission products predicted from Nagy fit  data can replace GEF results.</a:t>
            </a:r>
          </a:p>
          <a:p>
            <a:r>
              <a:rPr lang="en-US" dirty="0"/>
              <a:t>All fission products except </a:t>
            </a:r>
            <a:r>
              <a:rPr lang="en-US" baseline="30000" dirty="0"/>
              <a:t>132</a:t>
            </a:r>
            <a:r>
              <a:rPr lang="en-US" dirty="0"/>
              <a:t>Te are approximate cumulative yields.</a:t>
            </a:r>
          </a:p>
        </p:txBody>
      </p:sp>
      <p:sp>
        <p:nvSpPr>
          <p:cNvPr id="4" name="Slide Number Placeholder 3">
            <a:extLst>
              <a:ext uri="{FF2B5EF4-FFF2-40B4-BE49-F238E27FC236}">
                <a16:creationId xmlns:a16="http://schemas.microsoft.com/office/drawing/2014/main" id="{FE03FD01-5329-449B-A3E2-00D6E663410C}"/>
              </a:ext>
            </a:extLst>
          </p:cNvPr>
          <p:cNvSpPr>
            <a:spLocks noGrp="1"/>
          </p:cNvSpPr>
          <p:nvPr>
            <p:ph type="sldNum" sz="quarter" idx="10"/>
          </p:nvPr>
        </p:nvSpPr>
        <p:spPr/>
        <p:txBody>
          <a:bodyPr/>
          <a:lstStyle/>
          <a:p>
            <a:pPr>
              <a:defRPr/>
            </a:pPr>
            <a:fld id="{19845459-3F1B-4F43-8FC0-35ADCE8623CC}" type="slidenum">
              <a:rPr lang="en-US" smtClean="0"/>
              <a:pPr>
                <a:defRPr/>
              </a:pPr>
              <a:t>30</a:t>
            </a:fld>
            <a:endParaRPr lang="en-US"/>
          </a:p>
        </p:txBody>
      </p:sp>
      <p:pic>
        <p:nvPicPr>
          <p:cNvPr id="7" name="Content Placeholder 7">
            <a:extLst>
              <a:ext uri="{FF2B5EF4-FFF2-40B4-BE49-F238E27FC236}">
                <a16:creationId xmlns:a16="http://schemas.microsoft.com/office/drawing/2014/main" id="{47C458DA-30B9-486B-B863-E5094A0F20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52845" y="1300034"/>
            <a:ext cx="4591155" cy="3386917"/>
          </a:xfrm>
          <a:prstGeom prst="rect">
            <a:avLst/>
          </a:prstGeom>
        </p:spPr>
      </p:pic>
      <p:pic>
        <p:nvPicPr>
          <p:cNvPr id="8" name="Content Placeholder 7">
            <a:extLst>
              <a:ext uri="{FF2B5EF4-FFF2-40B4-BE49-F238E27FC236}">
                <a16:creationId xmlns:a16="http://schemas.microsoft.com/office/drawing/2014/main" id="{AB01EC9F-288A-4793-8043-2AC9209CA93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5059" y="1295400"/>
            <a:ext cx="4584882" cy="3386917"/>
          </a:xfrm>
          <a:prstGeom prst="rect">
            <a:avLst/>
          </a:prstGeom>
        </p:spPr>
      </p:pic>
    </p:spTree>
    <p:extLst>
      <p:ext uri="{BB962C8B-B14F-4D97-AF65-F5344CB8AC3E}">
        <p14:creationId xmlns:p14="http://schemas.microsoft.com/office/powerpoint/2010/main" val="1124357572"/>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2F16BF-7211-40D8-80D8-CD6BCBE9D245}"/>
              </a:ext>
            </a:extLst>
          </p:cNvPr>
          <p:cNvSpPr>
            <a:spLocks noGrp="1"/>
          </p:cNvSpPr>
          <p:nvPr>
            <p:ph type="title"/>
          </p:nvPr>
        </p:nvSpPr>
        <p:spPr/>
        <p:txBody>
          <a:bodyPr/>
          <a:lstStyle/>
          <a:p>
            <a:r>
              <a:rPr lang="en-US" sz="2400" dirty="0"/>
              <a:t>Fission Production Capability Perspective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E9CAEC1-B5EC-4FFE-8A6A-BF8E128A3F93}"/>
                  </a:ext>
                </a:extLst>
              </p:cNvPr>
              <p:cNvSpPr>
                <a:spLocks noGrp="1"/>
              </p:cNvSpPr>
              <p:nvPr>
                <p:ph idx="1"/>
              </p:nvPr>
            </p:nvSpPr>
            <p:spPr>
              <a:xfrm>
                <a:off x="59569" y="1447800"/>
                <a:ext cx="2362200" cy="4876800"/>
              </a:xfrm>
            </p:spPr>
            <p:txBody>
              <a:bodyPr/>
              <a:lstStyle/>
              <a:p>
                <a:r>
                  <a:rPr lang="en-US" dirty="0"/>
                  <a:t>DELFIC </a:t>
                </a:r>
              </a:p>
              <a:p>
                <a:pPr lvl="1"/>
                <a:r>
                  <a:rPr lang="en-US" dirty="0"/>
                  <a:t>10 KT </a:t>
                </a:r>
              </a:p>
              <a:p>
                <a:pPr lvl="1"/>
                <a:r>
                  <a:rPr lang="en-US" dirty="0"/>
                  <a:t>1 m HOB </a:t>
                </a:r>
              </a:p>
              <a:p>
                <a:pPr lvl="1"/>
                <a:r>
                  <a:rPr lang="en-US" dirty="0"/>
                  <a:t>16 Aug 2017</a:t>
                </a:r>
              </a:p>
              <a:p>
                <a:r>
                  <a:rPr lang="en-US" dirty="0"/>
                  <a:t>Ground dispersal of mass chain 140</a:t>
                </a:r>
              </a:p>
              <a:p>
                <a:r>
                  <a:rPr lang="en-US" dirty="0"/>
                  <a:t>ETA equivalent to </a:t>
                </a:r>
                <a14:m>
                  <m:oMath xmlns:m="http://schemas.openxmlformats.org/officeDocument/2006/math">
                    <m:r>
                      <a:rPr lang="en-US" b="0" i="1" smtClean="0">
                        <a:latin typeface="Cambria Math" panose="02040503050406030204" pitchFamily="18" charset="0"/>
                      </a:rPr>
                      <m:t>100 </m:t>
                    </m:r>
                    <m:r>
                      <a:rPr lang="en-US" b="0" i="1" smtClean="0">
                        <a:latin typeface="Cambria Math" panose="02040503050406030204" pitchFamily="18" charset="0"/>
                      </a:rPr>
                      <m:t>𝑐</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𝑚</m:t>
                        </m:r>
                      </m:e>
                      <m:sup>
                        <m:r>
                          <a:rPr lang="en-US" b="0" i="1" smtClean="0">
                            <a:latin typeface="Cambria Math" panose="02040503050406030204" pitchFamily="18" charset="0"/>
                          </a:rPr>
                          <m:t>2</m:t>
                        </m:r>
                      </m:sup>
                    </m:sSup>
                  </m:oMath>
                </a14:m>
                <a:endParaRPr lang="en-US" dirty="0"/>
              </a:p>
            </p:txBody>
          </p:sp>
        </mc:Choice>
        <mc:Fallback xmlns="">
          <p:sp>
            <p:nvSpPr>
              <p:cNvPr id="3" name="Content Placeholder 2">
                <a:extLst>
                  <a:ext uri="{FF2B5EF4-FFF2-40B4-BE49-F238E27FC236}">
                    <a16:creationId xmlns:a16="http://schemas.microsoft.com/office/drawing/2014/main" id="{7E9CAEC1-B5EC-4FFE-8A6A-BF8E128A3F93}"/>
                  </a:ext>
                </a:extLst>
              </p:cNvPr>
              <p:cNvSpPr>
                <a:spLocks noGrp="1" noRot="1" noChangeAspect="1" noMove="1" noResize="1" noEditPoints="1" noAdjustHandles="1" noChangeArrowheads="1" noChangeShapeType="1" noTextEdit="1"/>
              </p:cNvSpPr>
              <p:nvPr>
                <p:ph idx="1"/>
              </p:nvPr>
            </p:nvSpPr>
            <p:spPr>
              <a:xfrm>
                <a:off x="59569" y="1447800"/>
                <a:ext cx="2362200" cy="4876800"/>
              </a:xfrm>
              <a:blipFill>
                <a:blip r:embed="rId2"/>
                <a:stretch>
                  <a:fillRect l="-3618" t="-875" r="-2584"/>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9A45C449-0C07-40FC-B481-9DDCFCDCBEF7}"/>
              </a:ext>
            </a:extLst>
          </p:cNvPr>
          <p:cNvSpPr>
            <a:spLocks noGrp="1"/>
          </p:cNvSpPr>
          <p:nvPr>
            <p:ph type="sldNum" sz="quarter" idx="10"/>
          </p:nvPr>
        </p:nvSpPr>
        <p:spPr/>
        <p:txBody>
          <a:bodyPr/>
          <a:lstStyle/>
          <a:p>
            <a:pPr>
              <a:defRPr/>
            </a:pPr>
            <a:fld id="{19845459-3F1B-4F43-8FC0-35ADCE8623CC}" type="slidenum">
              <a:rPr lang="en-US" smtClean="0"/>
              <a:pPr>
                <a:defRPr/>
              </a:pPr>
              <a:t>31</a:t>
            </a:fld>
            <a:endParaRPr lang="en-US"/>
          </a:p>
        </p:txBody>
      </p:sp>
      <p:pic>
        <p:nvPicPr>
          <p:cNvPr id="6" name="Picture 5">
            <a:extLst>
              <a:ext uri="{FF2B5EF4-FFF2-40B4-BE49-F238E27FC236}">
                <a16:creationId xmlns:a16="http://schemas.microsoft.com/office/drawing/2014/main" id="{E7940B99-76CE-4054-91F6-AA968074EA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5173" y="1586742"/>
            <a:ext cx="6599258" cy="4294116"/>
          </a:xfrm>
          <a:prstGeom prst="rect">
            <a:avLst/>
          </a:prstGeom>
        </p:spPr>
      </p:pic>
    </p:spTree>
    <p:extLst>
      <p:ext uri="{BB962C8B-B14F-4D97-AF65-F5344CB8AC3E}">
        <p14:creationId xmlns:p14="http://schemas.microsoft.com/office/powerpoint/2010/main" val="431709287"/>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C840B-BEA6-4866-A326-9075BB644D07}"/>
              </a:ext>
            </a:extLst>
          </p:cNvPr>
          <p:cNvSpPr>
            <a:spLocks noGrp="1"/>
          </p:cNvSpPr>
          <p:nvPr>
            <p:ph type="title"/>
          </p:nvPr>
        </p:nvSpPr>
        <p:spPr/>
        <p:txBody>
          <a:bodyPr/>
          <a:lstStyle/>
          <a:p>
            <a:r>
              <a:rPr lang="en-US" dirty="0"/>
              <a:t>Conclusions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2EC3828-2462-4856-9BC2-37D2053EEF58}"/>
                  </a:ext>
                </a:extLst>
              </p:cNvPr>
              <p:cNvSpPr>
                <a:spLocks noGrp="1"/>
              </p:cNvSpPr>
              <p:nvPr>
                <p:ph idx="1"/>
              </p:nvPr>
            </p:nvSpPr>
            <p:spPr>
              <a:xfrm>
                <a:off x="0" y="1219200"/>
                <a:ext cx="9144000" cy="4953000"/>
              </a:xfrm>
            </p:spPr>
            <p:txBody>
              <a:bodyPr/>
              <a:lstStyle/>
              <a:p>
                <a:r>
                  <a:rPr lang="en-US" sz="2200" dirty="0"/>
                  <a:t>Provide experimental data to further enable</a:t>
                </a:r>
                <a:r>
                  <a:rPr lang="en-US" sz="2200" b="1" dirty="0"/>
                  <a:t> post-detonation attribution through enhanced technical nuclear forensics</a:t>
                </a:r>
              </a:p>
              <a:p>
                <a:pPr lvl="1"/>
                <a:r>
                  <a:rPr lang="en-US" dirty="0"/>
                  <a:t>Representative neutron environment </a:t>
                </a:r>
              </a:p>
              <a:p>
                <a:pPr lvl="1"/>
                <a:r>
                  <a:rPr lang="en-US" dirty="0"/>
                  <a:t>Modeled ETA fission products consistent with TN+PFNS</a:t>
                </a:r>
              </a:p>
              <a:p>
                <a:pPr lvl="1"/>
                <a:r>
                  <a:rPr lang="en-US" dirty="0"/>
                  <a:t> </a:t>
                </a:r>
                <a14:m>
                  <m:oMath xmlns:m="http://schemas.openxmlformats.org/officeDocument/2006/math">
                    <m:r>
                      <a:rPr lang="en-US" i="1">
                        <a:latin typeface="Cambria Math" panose="02040503050406030204" pitchFamily="18" charset="0"/>
                      </a:rPr>
                      <m:t>2 </m:t>
                    </m:r>
                    <m:r>
                      <a:rPr lang="en-US" i="1">
                        <a:latin typeface="Cambria Math" panose="02040503050406030204" pitchFamily="18" charset="0"/>
                      </a:rPr>
                      <m:t>𝑥</m:t>
                    </m:r>
                    <m:r>
                      <a:rPr lang="en-US" i="1">
                        <a:latin typeface="Cambria Math" panose="02040503050406030204" pitchFamily="18" charset="0"/>
                      </a:rPr>
                      <m:t> </m:t>
                    </m:r>
                    <m:sSup>
                      <m:sSupPr>
                        <m:ctrlPr>
                          <a:rPr lang="en-US" i="1">
                            <a:latin typeface="Cambria Math" panose="02040503050406030204" pitchFamily="18" charset="0"/>
                          </a:rPr>
                        </m:ctrlPr>
                      </m:sSupPr>
                      <m:e>
                        <m:r>
                          <a:rPr lang="en-US" i="1">
                            <a:latin typeface="Cambria Math" panose="02040503050406030204" pitchFamily="18" charset="0"/>
                          </a:rPr>
                          <m:t>10</m:t>
                        </m:r>
                      </m:e>
                      <m:sup>
                        <m:r>
                          <a:rPr lang="en-US" i="1">
                            <a:latin typeface="Cambria Math" panose="02040503050406030204" pitchFamily="18" charset="0"/>
                          </a:rPr>
                          <m:t>9</m:t>
                        </m:r>
                      </m:sup>
                    </m:sSup>
                    <m:r>
                      <a:rPr lang="en-US" i="1">
                        <a:latin typeface="Cambria Math" panose="02040503050406030204" pitchFamily="18" charset="0"/>
                      </a:rPr>
                      <m:t>±1%</m:t>
                    </m:r>
                  </m:oMath>
                </a14:m>
                <a:r>
                  <a:rPr lang="en-US" dirty="0"/>
                  <a:t> fissions (order of ground sample collection) </a:t>
                </a:r>
              </a:p>
              <a:p>
                <a:r>
                  <a:rPr lang="en-US" sz="2200" b="1" dirty="0"/>
                  <a:t>Moderate impact of nuclear data covariance </a:t>
                </a:r>
              </a:p>
              <a:p>
                <a:pPr lvl="1"/>
                <a:r>
                  <a:rPr lang="en-US" sz="2000" dirty="0"/>
                  <a:t>~ 1% for integral reactions with low uncertainty (Fluence, </a:t>
                </a:r>
                <a14:m>
                  <m:oMath xmlns:m="http://schemas.openxmlformats.org/officeDocument/2006/math">
                    <m:sPre>
                      <m:sPrePr>
                        <m:ctrlPr>
                          <a:rPr lang="en-US" sz="2000" i="1">
                            <a:latin typeface="Cambria Math" panose="02040503050406030204" pitchFamily="18" charset="0"/>
                          </a:rPr>
                        </m:ctrlPr>
                      </m:sPrePr>
                      <m:sub/>
                      <m:sup>
                        <m:r>
                          <a:rPr lang="en-US" i="1">
                            <a:latin typeface="Cambria Math" panose="02040503050406030204" pitchFamily="18" charset="0"/>
                          </a:rPr>
                          <m:t>235</m:t>
                        </m:r>
                      </m:sup>
                      <m:e>
                        <m:r>
                          <a:rPr lang="en-US" i="1">
                            <a:latin typeface="Cambria Math" panose="02040503050406030204" pitchFamily="18" charset="0"/>
                          </a:rPr>
                          <m:t>𝑈</m:t>
                        </m:r>
                      </m:e>
                    </m:sPre>
                  </m:oMath>
                </a14:m>
                <a:r>
                  <a:rPr lang="en-US" sz="2000" dirty="0"/>
                  <a:t> (</a:t>
                </a:r>
                <a:r>
                  <a:rPr lang="en-US" sz="2000" dirty="0" err="1"/>
                  <a:t>n,f</a:t>
                </a:r>
                <a:r>
                  <a:rPr lang="en-US" sz="2000" dirty="0"/>
                  <a:t>))</a:t>
                </a:r>
              </a:p>
              <a:p>
                <a:pPr lvl="1"/>
                <a:r>
                  <a:rPr lang="en-US" sz="2000" dirty="0"/>
                  <a:t>~3-20% for activation foil reactions</a:t>
                </a:r>
              </a:p>
              <a:p>
                <a:r>
                  <a:rPr lang="en-US" sz="2200" b="1" dirty="0"/>
                  <a:t>Strong probability (80%) of unfolding </a:t>
                </a:r>
                <a:r>
                  <a:rPr lang="en-US" sz="2200" dirty="0"/>
                  <a:t>successfully without iterating </a:t>
                </a:r>
              </a:p>
              <a:p>
                <a:r>
                  <a:rPr lang="en-US" sz="2200" b="1" dirty="0"/>
                  <a:t>Candidate technology</a:t>
                </a:r>
                <a:r>
                  <a:rPr lang="en-US" sz="2200" dirty="0"/>
                  <a:t> as a short pulse neutron source</a:t>
                </a:r>
              </a:p>
              <a:p>
                <a:r>
                  <a:rPr lang="en-US" sz="2200" b="1" dirty="0"/>
                  <a:t>Enhanced confidence for Q4 2019 NIF experiment </a:t>
                </a:r>
              </a:p>
              <a:p>
                <a:endParaRPr lang="en-US" dirty="0"/>
              </a:p>
            </p:txBody>
          </p:sp>
        </mc:Choice>
        <mc:Fallback xmlns="">
          <p:sp>
            <p:nvSpPr>
              <p:cNvPr id="3" name="Content Placeholder 2">
                <a:extLst>
                  <a:ext uri="{FF2B5EF4-FFF2-40B4-BE49-F238E27FC236}">
                    <a16:creationId xmlns:a16="http://schemas.microsoft.com/office/drawing/2014/main" id="{52EC3828-2462-4856-9BC2-37D2053EEF58}"/>
                  </a:ext>
                </a:extLst>
              </p:cNvPr>
              <p:cNvSpPr>
                <a:spLocks noGrp="1" noRot="1" noChangeAspect="1" noMove="1" noResize="1" noEditPoints="1" noAdjustHandles="1" noChangeArrowheads="1" noChangeShapeType="1" noTextEdit="1"/>
              </p:cNvSpPr>
              <p:nvPr>
                <p:ph idx="1"/>
              </p:nvPr>
            </p:nvSpPr>
            <p:spPr>
              <a:xfrm>
                <a:off x="0" y="1219200"/>
                <a:ext cx="9144000" cy="4953000"/>
              </a:xfrm>
              <a:blipFill>
                <a:blip r:embed="rId3"/>
                <a:stretch>
                  <a:fillRect l="-733" t="-738" r="-867"/>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A7DA6850-A1D5-40D7-94B7-C15C7093C77E}"/>
              </a:ext>
            </a:extLst>
          </p:cNvPr>
          <p:cNvSpPr>
            <a:spLocks noGrp="1"/>
          </p:cNvSpPr>
          <p:nvPr>
            <p:ph type="sldNum" sz="quarter" idx="10"/>
          </p:nvPr>
        </p:nvSpPr>
        <p:spPr/>
        <p:txBody>
          <a:bodyPr/>
          <a:lstStyle/>
          <a:p>
            <a:pPr>
              <a:defRPr/>
            </a:pPr>
            <a:fld id="{19845459-3F1B-4F43-8FC0-35ADCE8623CC}" type="slidenum">
              <a:rPr lang="en-US" smtClean="0"/>
              <a:pPr>
                <a:defRPr/>
              </a:pPr>
              <a:t>32</a:t>
            </a:fld>
            <a:endParaRPr lang="en-US"/>
          </a:p>
        </p:txBody>
      </p:sp>
    </p:spTree>
    <p:extLst>
      <p:ext uri="{BB962C8B-B14F-4D97-AF65-F5344CB8AC3E}">
        <p14:creationId xmlns:p14="http://schemas.microsoft.com/office/powerpoint/2010/main" val="3308564544"/>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BB7572-D961-4300-BB91-65C9026D54F9}"/>
              </a:ext>
            </a:extLst>
          </p:cNvPr>
          <p:cNvSpPr>
            <a:spLocks noGrp="1"/>
          </p:cNvSpPr>
          <p:nvPr>
            <p:ph type="title"/>
          </p:nvPr>
        </p:nvSpPr>
        <p:spPr>
          <a:xfrm>
            <a:off x="1066800" y="3200400"/>
            <a:ext cx="6629400" cy="990600"/>
          </a:xfrm>
        </p:spPr>
        <p:txBody>
          <a:bodyPr/>
          <a:lstStyle/>
          <a:p>
            <a:r>
              <a:rPr lang="en-US" dirty="0"/>
              <a:t>Questions?</a:t>
            </a:r>
          </a:p>
        </p:txBody>
      </p:sp>
      <p:sp>
        <p:nvSpPr>
          <p:cNvPr id="4" name="Slide Number Placeholder 3">
            <a:extLst>
              <a:ext uri="{FF2B5EF4-FFF2-40B4-BE49-F238E27FC236}">
                <a16:creationId xmlns:a16="http://schemas.microsoft.com/office/drawing/2014/main" id="{9423370C-DD78-4A18-8711-94D7BDA07C3F}"/>
              </a:ext>
            </a:extLst>
          </p:cNvPr>
          <p:cNvSpPr>
            <a:spLocks noGrp="1"/>
          </p:cNvSpPr>
          <p:nvPr>
            <p:ph type="sldNum" sz="quarter" idx="10"/>
          </p:nvPr>
        </p:nvSpPr>
        <p:spPr/>
        <p:txBody>
          <a:bodyPr/>
          <a:lstStyle/>
          <a:p>
            <a:pPr>
              <a:defRPr/>
            </a:pPr>
            <a:fld id="{19845459-3F1B-4F43-8FC0-35ADCE8623CC}" type="slidenum">
              <a:rPr lang="en-US" smtClean="0"/>
              <a:pPr>
                <a:defRPr/>
              </a:pPr>
              <a:t>33</a:t>
            </a:fld>
            <a:endParaRPr lang="en-US"/>
          </a:p>
        </p:txBody>
      </p:sp>
    </p:spTree>
    <p:extLst>
      <p:ext uri="{BB962C8B-B14F-4D97-AF65-F5344CB8AC3E}">
        <p14:creationId xmlns:p14="http://schemas.microsoft.com/office/powerpoint/2010/main" val="1933764130"/>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F19917-7A90-44C5-8B0F-8D424BD92F38}"/>
              </a:ext>
            </a:extLst>
          </p:cNvPr>
          <p:cNvSpPr>
            <a:spLocks noGrp="1"/>
          </p:cNvSpPr>
          <p:nvPr>
            <p:ph type="title"/>
          </p:nvPr>
        </p:nvSpPr>
        <p:spPr/>
        <p:txBody>
          <a:bodyPr/>
          <a:lstStyle/>
          <a:p>
            <a:r>
              <a:rPr lang="en-US" dirty="0"/>
              <a:t>Backups</a:t>
            </a:r>
          </a:p>
        </p:txBody>
      </p:sp>
      <p:sp>
        <p:nvSpPr>
          <p:cNvPr id="4" name="Slide Number Placeholder 3">
            <a:extLst>
              <a:ext uri="{FF2B5EF4-FFF2-40B4-BE49-F238E27FC236}">
                <a16:creationId xmlns:a16="http://schemas.microsoft.com/office/drawing/2014/main" id="{7E0DFEFC-D526-4085-B0F1-E432B04887E1}"/>
              </a:ext>
            </a:extLst>
          </p:cNvPr>
          <p:cNvSpPr>
            <a:spLocks noGrp="1"/>
          </p:cNvSpPr>
          <p:nvPr>
            <p:ph type="sldNum" sz="quarter" idx="10"/>
          </p:nvPr>
        </p:nvSpPr>
        <p:spPr/>
        <p:txBody>
          <a:bodyPr/>
          <a:lstStyle/>
          <a:p>
            <a:pPr>
              <a:defRPr/>
            </a:pPr>
            <a:fld id="{19845459-3F1B-4F43-8FC0-35ADCE8623CC}" type="slidenum">
              <a:rPr lang="en-US" smtClean="0"/>
              <a:pPr>
                <a:defRPr/>
              </a:pPr>
              <a:t>34</a:t>
            </a:fld>
            <a:endParaRPr lang="en-US"/>
          </a:p>
        </p:txBody>
      </p:sp>
    </p:spTree>
    <p:extLst>
      <p:ext uri="{BB962C8B-B14F-4D97-AF65-F5344CB8AC3E}">
        <p14:creationId xmlns:p14="http://schemas.microsoft.com/office/powerpoint/2010/main" val="146121803"/>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FD2265-8B06-401D-9B78-0E00084ADD5F}"/>
              </a:ext>
            </a:extLst>
          </p:cNvPr>
          <p:cNvSpPr>
            <a:spLocks noGrp="1"/>
          </p:cNvSpPr>
          <p:nvPr>
            <p:ph type="title"/>
          </p:nvPr>
        </p:nvSpPr>
        <p:spPr/>
        <p:txBody>
          <a:bodyPr/>
          <a:lstStyle/>
          <a:p>
            <a:r>
              <a:rPr lang="en-US" sz="2000" dirty="0"/>
              <a:t>STAYSL Unfolded Spectrum </a:t>
            </a:r>
            <a:br>
              <a:rPr lang="en-US" sz="2000" dirty="0"/>
            </a:br>
            <a:r>
              <a:rPr lang="en-US" sz="2000" dirty="0"/>
              <a:t>Pearson Correlation Coefficient and K-S Statistic </a:t>
            </a:r>
          </a:p>
        </p:txBody>
      </p:sp>
      <p:sp>
        <p:nvSpPr>
          <p:cNvPr id="4" name="Slide Number Placeholder 3">
            <a:extLst>
              <a:ext uri="{FF2B5EF4-FFF2-40B4-BE49-F238E27FC236}">
                <a16:creationId xmlns:a16="http://schemas.microsoft.com/office/drawing/2014/main" id="{EFB6CC6C-787E-40B9-89D3-FA883DE6F79C}"/>
              </a:ext>
            </a:extLst>
          </p:cNvPr>
          <p:cNvSpPr>
            <a:spLocks noGrp="1"/>
          </p:cNvSpPr>
          <p:nvPr>
            <p:ph type="sldNum" sz="quarter" idx="10"/>
          </p:nvPr>
        </p:nvSpPr>
        <p:spPr/>
        <p:txBody>
          <a:bodyPr/>
          <a:lstStyle/>
          <a:p>
            <a:pPr>
              <a:defRPr/>
            </a:pPr>
            <a:fld id="{19845459-3F1B-4F43-8FC0-35ADCE8623CC}" type="slidenum">
              <a:rPr lang="en-US" smtClean="0"/>
              <a:pPr>
                <a:defRPr/>
              </a:pPr>
              <a:t>35</a:t>
            </a:fld>
            <a:endParaRPr lang="en-US"/>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0922206-288D-482F-8EC3-54048B9C1906}"/>
                  </a:ext>
                </a:extLst>
              </p:cNvPr>
              <p:cNvSpPr txBox="1"/>
              <p:nvPr/>
            </p:nvSpPr>
            <p:spPr>
              <a:xfrm>
                <a:off x="5877772" y="1219200"/>
                <a:ext cx="3266227" cy="2262671"/>
              </a:xfrm>
              <a:prstGeom prst="rect">
                <a:avLst/>
              </a:prstGeom>
              <a:noFill/>
            </p:spPr>
            <p:txBody>
              <a:bodyPr wrap="square" rtlCol="0">
                <a:spAutoFit/>
              </a:bodyPr>
              <a:lstStyle/>
              <a:p>
                <a:pPr>
                  <a:lnSpc>
                    <a:spcPct val="150000"/>
                  </a:lnSpc>
                </a:pPr>
                <a:r>
                  <a:rPr lang="en-US" sz="1600" dirty="0"/>
                  <a:t>182 Sampled Activation Results</a:t>
                </a:r>
              </a:p>
              <a:p>
                <a:pPr marL="285750" indent="-285750">
                  <a:lnSpc>
                    <a:spcPct val="150000"/>
                  </a:lnSpc>
                  <a:buFont typeface="Arial" panose="020B0604020202020204" pitchFamily="34" charset="0"/>
                  <a:buChar char="•"/>
                </a:pPr>
                <a:r>
                  <a:rPr lang="en-US" sz="1600" dirty="0"/>
                  <a:t>0% of samples rejected based on K-S Statistic </a:t>
                </a:r>
              </a:p>
              <a:p>
                <a:pPr marL="285750" indent="-285750">
                  <a:lnSpc>
                    <a:spcPct val="150000"/>
                  </a:lnSpc>
                  <a:buFont typeface="Arial" panose="020B0604020202020204" pitchFamily="34" charset="0"/>
                  <a:buChar char="•"/>
                </a:pPr>
                <a14:m>
                  <m:oMath xmlns:m="http://schemas.openxmlformats.org/officeDocument/2006/math">
                    <m:r>
                      <a:rPr lang="en-US" sz="1600" i="1">
                        <a:latin typeface="Cambria Math" panose="02040503050406030204" pitchFamily="18" charset="0"/>
                      </a:rPr>
                      <m:t>𝐷</m:t>
                    </m:r>
                    <m:r>
                      <a:rPr lang="en-US" sz="1600" i="1">
                        <a:latin typeface="Cambria Math" panose="02040503050406030204" pitchFamily="18" charset="0"/>
                      </a:rPr>
                      <m:t>=0.094</m:t>
                    </m:r>
                  </m:oMath>
                </a14:m>
                <a:endParaRPr lang="en-US" sz="1600" dirty="0"/>
              </a:p>
              <a:p>
                <a:pPr marL="285750" indent="-285750">
                  <a:lnSpc>
                    <a:spcPct val="150000"/>
                  </a:lnSpc>
                  <a:buFont typeface="Arial" panose="020B0604020202020204" pitchFamily="34" charset="0"/>
                  <a:buChar char="•"/>
                </a:pPr>
                <a:r>
                  <a:rPr lang="en-US" sz="1600" dirty="0"/>
                  <a:t>p-value </a:t>
                </a:r>
                <a14:m>
                  <m:oMath xmlns:m="http://schemas.openxmlformats.org/officeDocument/2006/math">
                    <m:r>
                      <a:rPr lang="en-US" sz="1600" i="1">
                        <a:latin typeface="Cambria Math" panose="02040503050406030204" pitchFamily="18" charset="0"/>
                      </a:rPr>
                      <m:t>=0.61</m:t>
                    </m:r>
                  </m:oMath>
                </a14:m>
                <a:endParaRPr lang="en-US" sz="1600" dirty="0"/>
              </a:p>
              <a:p>
                <a:pPr>
                  <a:lnSpc>
                    <a:spcPct val="150000"/>
                  </a:lnSpc>
                </a:pPr>
                <a:endParaRPr lang="en-US" sz="1600" dirty="0"/>
              </a:p>
            </p:txBody>
          </p:sp>
        </mc:Choice>
        <mc:Fallback xmlns="">
          <p:sp>
            <p:nvSpPr>
              <p:cNvPr id="10" name="TextBox 9">
                <a:extLst>
                  <a:ext uri="{FF2B5EF4-FFF2-40B4-BE49-F238E27FC236}">
                    <a16:creationId xmlns:a16="http://schemas.microsoft.com/office/drawing/2014/main" id="{E0922206-288D-482F-8EC3-54048B9C1906}"/>
                  </a:ext>
                </a:extLst>
              </p:cNvPr>
              <p:cNvSpPr txBox="1">
                <a:spLocks noRot="1" noChangeAspect="1" noMove="1" noResize="1" noEditPoints="1" noAdjustHandles="1" noChangeArrowheads="1" noChangeShapeType="1" noTextEdit="1"/>
              </p:cNvSpPr>
              <p:nvPr/>
            </p:nvSpPr>
            <p:spPr>
              <a:xfrm>
                <a:off x="5877772" y="1219200"/>
                <a:ext cx="3266227" cy="2262671"/>
              </a:xfrm>
              <a:prstGeom prst="rect">
                <a:avLst/>
              </a:prstGeom>
              <a:blipFill>
                <a:blip r:embed="rId2"/>
                <a:stretch>
                  <a:fillRect l="-933" r="-560"/>
                </a:stretch>
              </a:blipFill>
            </p:spPr>
            <p:txBody>
              <a:bodyPr/>
              <a:lstStyle/>
              <a:p>
                <a:r>
                  <a:rPr lang="en-US">
                    <a:noFill/>
                  </a:rPr>
                  <a:t> </a:t>
                </a:r>
              </a:p>
            </p:txBody>
          </p:sp>
        </mc:Fallback>
      </mc:AlternateContent>
      <p:sp>
        <p:nvSpPr>
          <p:cNvPr id="3" name="Rectangle 2">
            <a:extLst>
              <a:ext uri="{FF2B5EF4-FFF2-40B4-BE49-F238E27FC236}">
                <a16:creationId xmlns:a16="http://schemas.microsoft.com/office/drawing/2014/main" id="{94887309-2C58-444D-A20A-35F29FF56689}"/>
              </a:ext>
            </a:extLst>
          </p:cNvPr>
          <p:cNvSpPr/>
          <p:nvPr/>
        </p:nvSpPr>
        <p:spPr>
          <a:xfrm>
            <a:off x="-370627" y="5575491"/>
            <a:ext cx="4572000" cy="646331"/>
          </a:xfrm>
          <a:prstGeom prst="rect">
            <a:avLst/>
          </a:prstGeom>
        </p:spPr>
        <p:txBody>
          <a:bodyPr>
            <a:spAutoFit/>
          </a:bodyPr>
          <a:lstStyle/>
          <a:p>
            <a:pPr lvl="1"/>
            <a:r>
              <a:rPr lang="en-US" dirty="0"/>
              <a:t>H</a:t>
            </a:r>
            <a:r>
              <a:rPr lang="en-US" baseline="-25000" dirty="0"/>
              <a:t>0</a:t>
            </a:r>
            <a:r>
              <a:rPr lang="en-US" dirty="0"/>
              <a:t> : The two samples are drawn from the same distribution.</a:t>
            </a:r>
          </a:p>
        </p:txBody>
      </p:sp>
      <p:sp>
        <p:nvSpPr>
          <p:cNvPr id="15" name="Slide Number Placeholder 3">
            <a:extLst>
              <a:ext uri="{FF2B5EF4-FFF2-40B4-BE49-F238E27FC236}">
                <a16:creationId xmlns:a16="http://schemas.microsoft.com/office/drawing/2014/main" id="{443665DE-7FC6-4560-A78E-812E1E7362B1}"/>
              </a:ext>
            </a:extLst>
          </p:cNvPr>
          <p:cNvSpPr txBox="1">
            <a:spLocks/>
          </p:cNvSpPr>
          <p:nvPr/>
        </p:nvSpPr>
        <p:spPr>
          <a:xfrm>
            <a:off x="544975" y="7117508"/>
            <a:ext cx="2133600" cy="365125"/>
          </a:xfrm>
          <a:prstGeom prst="rect">
            <a:avLst/>
          </a:prstGeom>
        </p:spPr>
        <p:txBody>
          <a:bodyPr vert="horz" lIns="91440" tIns="45720" rIns="91440" bIns="45720" rtlCol="0" anchor="ctr"/>
          <a:lstStyle>
            <a:defPPr>
              <a:defRPr lang="en-US"/>
            </a:defPPr>
            <a:lvl1pPr algn="r" rtl="0" fontAlgn="base">
              <a:spcBef>
                <a:spcPct val="0"/>
              </a:spcBef>
              <a:spcAft>
                <a:spcPct val="0"/>
              </a:spcAft>
              <a:defRPr sz="1200" kern="1200">
                <a:solidFill>
                  <a:schemeClr val="tx1">
                    <a:tint val="75000"/>
                  </a:schemeClr>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a:defRPr/>
            </a:pPr>
            <a:fld id="{19845459-3F1B-4F43-8FC0-35ADCE8623CC}" type="slidenum">
              <a:rPr lang="en-US" smtClean="0"/>
              <a:pPr>
                <a:defRPr/>
              </a:pPr>
              <a:t>35</a:t>
            </a:fld>
            <a:endParaRPr lang="en-US"/>
          </a:p>
        </p:txBody>
      </p:sp>
      <p:pic>
        <p:nvPicPr>
          <p:cNvPr id="11" name="Picture 10">
            <a:extLst>
              <a:ext uri="{FF2B5EF4-FFF2-40B4-BE49-F238E27FC236}">
                <a16:creationId xmlns:a16="http://schemas.microsoft.com/office/drawing/2014/main" id="{676147C3-0378-46D4-9BC6-A809D77B7FA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005" y="1150214"/>
            <a:ext cx="5668209" cy="4166925"/>
          </a:xfrm>
          <a:prstGeom prst="rect">
            <a:avLst/>
          </a:prstGeom>
        </p:spPr>
      </p:pic>
      <p:pic>
        <p:nvPicPr>
          <p:cNvPr id="22" name="Picture 21">
            <a:extLst>
              <a:ext uri="{FF2B5EF4-FFF2-40B4-BE49-F238E27FC236}">
                <a16:creationId xmlns:a16="http://schemas.microsoft.com/office/drawing/2014/main" id="{2192AE2D-3080-4C3C-816E-AB7FA52B5912}"/>
              </a:ext>
            </a:extLst>
          </p:cNvPr>
          <p:cNvPicPr>
            <a:picLocks noChangeAspect="1"/>
          </p:cNvPicPr>
          <p:nvPr/>
        </p:nvPicPr>
        <p:blipFill>
          <a:blip r:embed="rId4"/>
          <a:stretch>
            <a:fillRect/>
          </a:stretch>
        </p:blipFill>
        <p:spPr>
          <a:xfrm>
            <a:off x="4497237" y="5638800"/>
            <a:ext cx="4448175" cy="590550"/>
          </a:xfrm>
          <a:prstGeom prst="rect">
            <a:avLst/>
          </a:prstGeom>
        </p:spPr>
      </p:pic>
      <p:pic>
        <p:nvPicPr>
          <p:cNvPr id="16" name="Picture 15">
            <a:extLst>
              <a:ext uri="{FF2B5EF4-FFF2-40B4-BE49-F238E27FC236}">
                <a16:creationId xmlns:a16="http://schemas.microsoft.com/office/drawing/2014/main" id="{94D58944-A5D1-498E-B676-528151DC782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6005" y="1145501"/>
            <a:ext cx="5689805" cy="4182801"/>
          </a:xfrm>
          <a:prstGeom prst="rect">
            <a:avLst/>
          </a:prstGeom>
        </p:spPr>
      </p:pic>
      <p:pic>
        <p:nvPicPr>
          <p:cNvPr id="17" name="Picture 16">
            <a:extLst>
              <a:ext uri="{FF2B5EF4-FFF2-40B4-BE49-F238E27FC236}">
                <a16:creationId xmlns:a16="http://schemas.microsoft.com/office/drawing/2014/main" id="{CC88A63F-EE98-49AC-AC17-648F8523528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006" y="1139051"/>
            <a:ext cx="5810172" cy="4178088"/>
          </a:xfrm>
          <a:prstGeom prst="rect">
            <a:avLst/>
          </a:prstGeom>
        </p:spPr>
      </p:pic>
      <p:sp>
        <p:nvSpPr>
          <p:cNvPr id="23" name="Rectangle 22">
            <a:extLst>
              <a:ext uri="{FF2B5EF4-FFF2-40B4-BE49-F238E27FC236}">
                <a16:creationId xmlns:a16="http://schemas.microsoft.com/office/drawing/2014/main" id="{6D039B05-09BE-46DF-BB08-682110A7001E}"/>
              </a:ext>
            </a:extLst>
          </p:cNvPr>
          <p:cNvSpPr/>
          <p:nvPr/>
        </p:nvSpPr>
        <p:spPr>
          <a:xfrm>
            <a:off x="-370627" y="5583019"/>
            <a:ext cx="4572000" cy="923330"/>
          </a:xfrm>
          <a:prstGeom prst="rect">
            <a:avLst/>
          </a:prstGeom>
        </p:spPr>
        <p:txBody>
          <a:bodyPr>
            <a:spAutoFit/>
          </a:bodyPr>
          <a:lstStyle/>
          <a:p>
            <a:pPr lvl="1"/>
            <a:r>
              <a:rPr lang="en-US" dirty="0"/>
              <a:t>H</a:t>
            </a:r>
            <a:r>
              <a:rPr lang="en-US" baseline="-25000" dirty="0"/>
              <a:t>0</a:t>
            </a:r>
            <a:r>
              <a:rPr lang="en-US" dirty="0"/>
              <a:t> : There is no correlation between the datasets.</a:t>
            </a:r>
          </a:p>
          <a:p>
            <a:pPr lvl="1"/>
            <a:endParaRPr lang="en-US" dirty="0"/>
          </a:p>
        </p:txBody>
      </p:sp>
      <p:pic>
        <p:nvPicPr>
          <p:cNvPr id="24" name="Picture 23">
            <a:extLst>
              <a:ext uri="{FF2B5EF4-FFF2-40B4-BE49-F238E27FC236}">
                <a16:creationId xmlns:a16="http://schemas.microsoft.com/office/drawing/2014/main" id="{09CC841F-161E-4362-9AA9-6B98B150C7A8}"/>
              </a:ext>
            </a:extLst>
          </p:cNvPr>
          <p:cNvPicPr>
            <a:picLocks noChangeAspect="1"/>
          </p:cNvPicPr>
          <p:nvPr/>
        </p:nvPicPr>
        <p:blipFill>
          <a:blip r:embed="rId7"/>
          <a:stretch>
            <a:fillRect/>
          </a:stretch>
        </p:blipFill>
        <p:spPr>
          <a:xfrm>
            <a:off x="3952875" y="5475208"/>
            <a:ext cx="5191125" cy="762000"/>
          </a:xfrm>
          <a:prstGeom prst="rect">
            <a:avLst/>
          </a:prstGeom>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302482B0-75D8-4059-8E4E-083A6DDD08FA}"/>
                  </a:ext>
                </a:extLst>
              </p:cNvPr>
              <p:cNvSpPr txBox="1"/>
              <p:nvPr/>
            </p:nvSpPr>
            <p:spPr>
              <a:xfrm>
                <a:off x="5899366" y="1219200"/>
                <a:ext cx="3266227" cy="3734356"/>
              </a:xfrm>
              <a:prstGeom prst="rect">
                <a:avLst/>
              </a:prstGeom>
              <a:noFill/>
            </p:spPr>
            <p:txBody>
              <a:bodyPr wrap="square" rtlCol="0">
                <a:spAutoFit/>
              </a:bodyPr>
              <a:lstStyle/>
              <a:p>
                <a:pPr>
                  <a:lnSpc>
                    <a:spcPct val="150000"/>
                  </a:lnSpc>
                </a:pPr>
                <a:r>
                  <a:rPr lang="en-US" sz="1600" dirty="0"/>
                  <a:t>182 Sampled Activation Results</a:t>
                </a:r>
              </a:p>
              <a:p>
                <a:pPr marL="285750" indent="-285750">
                  <a:lnSpc>
                    <a:spcPct val="150000"/>
                  </a:lnSpc>
                  <a:buFont typeface="Arial" panose="020B0604020202020204" pitchFamily="34" charset="0"/>
                  <a:buChar char="•"/>
                </a:pPr>
                <a:r>
                  <a:rPr lang="en-US" dirty="0"/>
                  <a:t>0% of samples failed based on Pearson Correlation Coefficient</a:t>
                </a:r>
              </a:p>
              <a:p>
                <a:pPr marL="285750" indent="-285750">
                  <a:lnSpc>
                    <a:spcPct val="150000"/>
                  </a:lnSpc>
                  <a:buFont typeface="Arial" panose="020B0604020202020204" pitchFamily="34" charset="0"/>
                  <a:buChar char="•"/>
                </a:pPr>
                <a14:m>
                  <m:oMath xmlns:m="http://schemas.openxmlformats.org/officeDocument/2006/math">
                    <m:r>
                      <a:rPr lang="en-US" i="1">
                        <a:latin typeface="Cambria Math" panose="02040503050406030204" pitchFamily="18" charset="0"/>
                      </a:rPr>
                      <m:t>𝑟</m:t>
                    </m:r>
                    <m:r>
                      <a:rPr lang="en-US" i="1">
                        <a:latin typeface="Cambria Math" panose="02040503050406030204" pitchFamily="18" charset="0"/>
                      </a:rPr>
                      <m:t>&gt;0.8</m:t>
                    </m:r>
                  </m:oMath>
                </a14:m>
                <a:endParaRPr lang="en-US" dirty="0"/>
              </a:p>
              <a:p>
                <a:pPr marL="285750" indent="-285750">
                  <a:lnSpc>
                    <a:spcPct val="150000"/>
                  </a:lnSpc>
                  <a:buFont typeface="Arial" panose="020B0604020202020204" pitchFamily="34" charset="0"/>
                  <a:buChar char="•"/>
                </a:pPr>
                <a:r>
                  <a:rPr lang="en-US" dirty="0"/>
                  <a:t>p-value </a:t>
                </a:r>
                <a14:m>
                  <m:oMath xmlns:m="http://schemas.openxmlformats.org/officeDocument/2006/math">
                    <m:r>
                      <a:rPr lang="en-US" i="1">
                        <a:latin typeface="Cambria Math" panose="02040503050406030204" pitchFamily="18" charset="0"/>
                      </a:rPr>
                      <m:t>≪ </m:t>
                    </m:r>
                  </m:oMath>
                </a14:m>
                <a:r>
                  <a:rPr lang="en-US" dirty="0"/>
                  <a:t>0.05</a:t>
                </a:r>
              </a:p>
              <a:p>
                <a:pPr marL="285750" indent="-285750">
                  <a:lnSpc>
                    <a:spcPct val="150000"/>
                  </a:lnSpc>
                  <a:buFont typeface="Arial" panose="020B0604020202020204" pitchFamily="34" charset="0"/>
                  <a:buChar char="•"/>
                </a:pPr>
                <a:r>
                  <a:rPr lang="en-US" dirty="0"/>
                  <a:t>Strong agreement between spectra</a:t>
                </a:r>
              </a:p>
              <a:p>
                <a:pPr marL="285750" indent="-285750">
                  <a:lnSpc>
                    <a:spcPct val="150000"/>
                  </a:lnSpc>
                  <a:buFont typeface="Arial" panose="020B0604020202020204" pitchFamily="34" charset="0"/>
                  <a:buChar char="•"/>
                </a:pPr>
                <a:endParaRPr lang="en-US" dirty="0"/>
              </a:p>
            </p:txBody>
          </p:sp>
        </mc:Choice>
        <mc:Fallback xmlns="">
          <p:sp>
            <p:nvSpPr>
              <p:cNvPr id="13" name="TextBox 12">
                <a:extLst>
                  <a:ext uri="{FF2B5EF4-FFF2-40B4-BE49-F238E27FC236}">
                    <a16:creationId xmlns:a16="http://schemas.microsoft.com/office/drawing/2014/main" id="{302482B0-75D8-4059-8E4E-083A6DDD08FA}"/>
                  </a:ext>
                </a:extLst>
              </p:cNvPr>
              <p:cNvSpPr txBox="1">
                <a:spLocks noRot="1" noChangeAspect="1" noMove="1" noResize="1" noEditPoints="1" noAdjustHandles="1" noChangeArrowheads="1" noChangeShapeType="1" noTextEdit="1"/>
              </p:cNvSpPr>
              <p:nvPr/>
            </p:nvSpPr>
            <p:spPr>
              <a:xfrm>
                <a:off x="5899366" y="1219200"/>
                <a:ext cx="3266227" cy="3734356"/>
              </a:xfrm>
              <a:prstGeom prst="rect">
                <a:avLst/>
              </a:prstGeom>
              <a:blipFill>
                <a:blip r:embed="rId8"/>
                <a:stretch>
                  <a:fillRect l="-1306" r="-3358"/>
                </a:stretch>
              </a:blipFill>
            </p:spPr>
            <p:txBody>
              <a:bodyPr/>
              <a:lstStyle/>
              <a:p>
                <a:r>
                  <a:rPr lang="en-US">
                    <a:noFill/>
                  </a:rPr>
                  <a:t> </a:t>
                </a:r>
              </a:p>
            </p:txBody>
          </p:sp>
        </mc:Fallback>
      </mc:AlternateContent>
    </p:spTree>
    <p:extLst>
      <p:ext uri="{BB962C8B-B14F-4D97-AF65-F5344CB8AC3E}">
        <p14:creationId xmlns:p14="http://schemas.microsoft.com/office/powerpoint/2010/main" val="410357662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11"/>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xit" presetSubtype="0" fill="hold" grpId="0" nodeType="withEffect">
                                  <p:stCondLst>
                                    <p:cond delay="0"/>
                                  </p:stCondLst>
                                  <p:childTnLst>
                                    <p:set>
                                      <p:cBhvr>
                                        <p:cTn id="14" dur="1" fill="hold">
                                          <p:stCondLst>
                                            <p:cond delay="0"/>
                                          </p:stCondLst>
                                        </p:cTn>
                                        <p:tgtEl>
                                          <p:spTgt spid="3"/>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par>
                                <p:cTn id="17" presetID="1" presetClass="exit"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hidden"/>
                                      </p:to>
                                    </p:set>
                                  </p:childTnLst>
                                </p:cTn>
                              </p:par>
                              <p:par>
                                <p:cTn id="19" presetID="1" presetClass="entr" presetSubtype="0" fill="hold" grpId="0" nodeType="with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3" grpId="0"/>
      <p:bldP spid="23" grpId="0"/>
      <p:bldP spid="13"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0E1146-1242-4F33-A02B-987DE6E46293}"/>
              </a:ext>
            </a:extLst>
          </p:cNvPr>
          <p:cNvSpPr>
            <a:spLocks noGrp="1"/>
          </p:cNvSpPr>
          <p:nvPr>
            <p:ph type="title"/>
          </p:nvPr>
        </p:nvSpPr>
        <p:spPr/>
        <p:txBody>
          <a:bodyPr/>
          <a:lstStyle/>
          <a:p>
            <a:r>
              <a:rPr lang="en-US" dirty="0"/>
              <a:t>Importance of Source Characterization </a:t>
            </a:r>
          </a:p>
        </p:txBody>
      </p:sp>
      <p:sp>
        <p:nvSpPr>
          <p:cNvPr id="4" name="Slide Number Placeholder 3">
            <a:extLst>
              <a:ext uri="{FF2B5EF4-FFF2-40B4-BE49-F238E27FC236}">
                <a16:creationId xmlns:a16="http://schemas.microsoft.com/office/drawing/2014/main" id="{F7F66C52-7EA1-4D85-8222-BE10B90BBC30}"/>
              </a:ext>
            </a:extLst>
          </p:cNvPr>
          <p:cNvSpPr>
            <a:spLocks noGrp="1"/>
          </p:cNvSpPr>
          <p:nvPr>
            <p:ph type="sldNum" sz="quarter" idx="10"/>
          </p:nvPr>
        </p:nvSpPr>
        <p:spPr/>
        <p:txBody>
          <a:bodyPr/>
          <a:lstStyle/>
          <a:p>
            <a:pPr>
              <a:defRPr/>
            </a:pPr>
            <a:fld id="{19845459-3F1B-4F43-8FC0-35ADCE8623CC}" type="slidenum">
              <a:rPr lang="en-US" smtClean="0"/>
              <a:pPr>
                <a:defRPr/>
              </a:pPr>
              <a:t>36</a:t>
            </a:fld>
            <a:endParaRPr lang="en-US"/>
          </a:p>
        </p:txBody>
      </p:sp>
      <p:pic>
        <p:nvPicPr>
          <p:cNvPr id="5" name="Content Placeholder 8">
            <a:extLst>
              <a:ext uri="{FF2B5EF4-FFF2-40B4-BE49-F238E27FC236}">
                <a16:creationId xmlns:a16="http://schemas.microsoft.com/office/drawing/2014/main" id="{3BA9A93F-FD6D-4D6F-9837-40BD7362392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982986" y="1350896"/>
            <a:ext cx="6161014" cy="4781683"/>
          </a:xfrm>
        </p:spPr>
      </p:pic>
      <p:sp>
        <p:nvSpPr>
          <p:cNvPr id="6" name="Content Placeholder 2">
            <a:extLst>
              <a:ext uri="{FF2B5EF4-FFF2-40B4-BE49-F238E27FC236}">
                <a16:creationId xmlns:a16="http://schemas.microsoft.com/office/drawing/2014/main" id="{BA618BCB-FD25-48E4-AAE1-1A291191FDA8}"/>
              </a:ext>
            </a:extLst>
          </p:cNvPr>
          <p:cNvSpPr txBox="1">
            <a:spLocks/>
          </p:cNvSpPr>
          <p:nvPr/>
        </p:nvSpPr>
        <p:spPr>
          <a:xfrm>
            <a:off x="0" y="1219200"/>
            <a:ext cx="2982986" cy="4953000"/>
          </a:xfrm>
          <a:prstGeom prst="rect">
            <a:avLst/>
          </a:prstGeom>
        </p:spPr>
        <p:txBody>
          <a:bodyPr/>
          <a:lstStyle>
            <a:lvl1pPr marL="331788" indent="-331788" algn="l" rtl="0" eaLnBrk="0" fontAlgn="base" hangingPunct="0">
              <a:spcBef>
                <a:spcPct val="20000"/>
              </a:spcBef>
              <a:spcAft>
                <a:spcPct val="0"/>
              </a:spcAft>
              <a:buChar char="•"/>
              <a:defRPr sz="2400">
                <a:solidFill>
                  <a:schemeClr val="tx1"/>
                </a:solidFill>
                <a:latin typeface="+mn-lt"/>
                <a:ea typeface="+mn-ea"/>
                <a:cs typeface="+mn-cs"/>
              </a:defRPr>
            </a:lvl1pPr>
            <a:lvl2pPr marL="730250" indent="-274638" algn="l" rtl="0" eaLnBrk="0" fontAlgn="base" hangingPunct="0">
              <a:spcBef>
                <a:spcPct val="20000"/>
              </a:spcBef>
              <a:spcAft>
                <a:spcPct val="0"/>
              </a:spcAft>
              <a:buFont typeface="Wingdings" pitchFamily="2" charset="2"/>
              <a:buChar char="§"/>
              <a:defRPr sz="2200">
                <a:solidFill>
                  <a:schemeClr val="tx1"/>
                </a:solidFill>
                <a:latin typeface="+mn-lt"/>
              </a:defRPr>
            </a:lvl2pPr>
            <a:lvl3pPr marL="1130300" indent="-217488" algn="l" rtl="0" eaLnBrk="0" fontAlgn="base" hangingPunct="0">
              <a:spcBef>
                <a:spcPct val="20000"/>
              </a:spcBef>
              <a:spcAft>
                <a:spcPct val="0"/>
              </a:spcAft>
              <a:buChar char="•"/>
              <a:defRPr>
                <a:solidFill>
                  <a:schemeClr val="tx1"/>
                </a:solidFill>
                <a:latin typeface="+mn-lt"/>
              </a:defRPr>
            </a:lvl3pPr>
            <a:lvl4pPr marL="1585913" indent="-217488" algn="l" rtl="0" eaLnBrk="0" fontAlgn="base" hangingPunct="0">
              <a:spcBef>
                <a:spcPct val="20000"/>
              </a:spcBef>
              <a:spcAft>
                <a:spcPct val="0"/>
              </a:spcAft>
              <a:buFont typeface="Wingdings" pitchFamily="2" charset="2"/>
              <a:buChar char="§"/>
              <a:defRPr>
                <a:solidFill>
                  <a:schemeClr val="tx1"/>
                </a:solidFill>
                <a:latin typeface="+mn-lt"/>
              </a:defRPr>
            </a:lvl4pPr>
            <a:lvl5pPr marL="2041525" indent="-217488" algn="l" rtl="0" eaLnBrk="0" fontAlgn="base" hangingPunct="0">
              <a:spcBef>
                <a:spcPct val="20000"/>
              </a:spcBef>
              <a:spcAft>
                <a:spcPct val="0"/>
              </a:spcAft>
              <a:buChar char="»"/>
              <a:defRPr>
                <a:solidFill>
                  <a:schemeClr val="tx1"/>
                </a:solidFill>
                <a:latin typeface="+mn-lt"/>
              </a:defRPr>
            </a:lvl5pPr>
            <a:lvl6pPr marL="2503999" indent="-227637" algn="l" rtl="0" fontAlgn="base">
              <a:spcBef>
                <a:spcPct val="20000"/>
              </a:spcBef>
              <a:spcAft>
                <a:spcPct val="0"/>
              </a:spcAft>
              <a:buChar char="»"/>
              <a:defRPr>
                <a:solidFill>
                  <a:schemeClr val="tx1"/>
                </a:solidFill>
                <a:latin typeface="+mn-lt"/>
              </a:defRPr>
            </a:lvl6pPr>
            <a:lvl7pPr marL="2959268" indent="-227637" algn="l" rtl="0" fontAlgn="base">
              <a:spcBef>
                <a:spcPct val="20000"/>
              </a:spcBef>
              <a:spcAft>
                <a:spcPct val="0"/>
              </a:spcAft>
              <a:buChar char="»"/>
              <a:defRPr>
                <a:solidFill>
                  <a:schemeClr val="tx1"/>
                </a:solidFill>
                <a:latin typeface="+mn-lt"/>
              </a:defRPr>
            </a:lvl7pPr>
            <a:lvl8pPr marL="3414540" indent="-227637" algn="l" rtl="0" fontAlgn="base">
              <a:spcBef>
                <a:spcPct val="20000"/>
              </a:spcBef>
              <a:spcAft>
                <a:spcPct val="0"/>
              </a:spcAft>
              <a:buChar char="»"/>
              <a:defRPr>
                <a:solidFill>
                  <a:schemeClr val="tx1"/>
                </a:solidFill>
                <a:latin typeface="+mn-lt"/>
              </a:defRPr>
            </a:lvl8pPr>
            <a:lvl9pPr marL="3869808" indent="-227637" algn="l" rtl="0" fontAlgn="base">
              <a:spcBef>
                <a:spcPct val="20000"/>
              </a:spcBef>
              <a:spcAft>
                <a:spcPct val="0"/>
              </a:spcAft>
              <a:buChar char="»"/>
              <a:defRPr>
                <a:solidFill>
                  <a:schemeClr val="tx1"/>
                </a:solidFill>
                <a:latin typeface="+mn-lt"/>
              </a:defRPr>
            </a:lvl9pPr>
          </a:lstStyle>
          <a:p>
            <a:pPr marL="0" indent="0">
              <a:buNone/>
            </a:pPr>
            <a:r>
              <a:rPr lang="en-US" sz="1800" kern="0" dirty="0"/>
              <a:t>Compared 4 sources relative to MCNP5 14.03 MeV neutron point source</a:t>
            </a:r>
          </a:p>
          <a:p>
            <a:pPr marL="0" indent="0">
              <a:buNone/>
            </a:pPr>
            <a:r>
              <a:rPr lang="en-US" sz="1800" kern="0" dirty="0"/>
              <a:t>      </a:t>
            </a:r>
            <a:r>
              <a:rPr lang="en-US" sz="1800" b="1" u="sng" kern="0" dirty="0"/>
              <a:t>Impact of source term</a:t>
            </a:r>
          </a:p>
          <a:p>
            <a:pPr marL="342900" indent="-342900">
              <a:buAutoNum type="arabicParenR"/>
            </a:pPr>
            <a:r>
              <a:rPr lang="en-US" sz="1800" kern="0" dirty="0"/>
              <a:t>10.75 keV plasma temperature </a:t>
            </a:r>
            <a:r>
              <a:rPr lang="en-US" sz="1800" kern="0" dirty="0" err="1"/>
              <a:t>Appelbe</a:t>
            </a:r>
            <a:r>
              <a:rPr lang="en-US" sz="1800" kern="0" dirty="0"/>
              <a:t> distribution point source</a:t>
            </a:r>
          </a:p>
          <a:p>
            <a:pPr marL="342900" indent="-342900">
              <a:buAutoNum type="arabicParenR"/>
            </a:pPr>
            <a:r>
              <a:rPr lang="en-US" sz="1800" kern="0" dirty="0"/>
              <a:t>14.06 MeV point source</a:t>
            </a:r>
          </a:p>
          <a:p>
            <a:pPr marL="0" indent="0">
              <a:buNone/>
            </a:pPr>
            <a:r>
              <a:rPr lang="en-US" sz="1800" b="1" kern="0" dirty="0"/>
              <a:t>      </a:t>
            </a:r>
            <a:r>
              <a:rPr lang="en-US" sz="1800" b="1" u="sng" kern="0" dirty="0"/>
              <a:t>Impact of room return </a:t>
            </a:r>
          </a:p>
          <a:p>
            <a:pPr marL="342900" indent="-342900">
              <a:buFont typeface="+mj-lt"/>
              <a:buAutoNum type="arabicParenR" startAt="3"/>
            </a:pPr>
            <a:r>
              <a:rPr lang="en-US" sz="1800" kern="0" dirty="0"/>
              <a:t>MCNP SSR </a:t>
            </a:r>
          </a:p>
          <a:p>
            <a:pPr marL="342900" indent="-342900">
              <a:buAutoNum type="arabicParenR" startAt="3"/>
            </a:pPr>
            <a:r>
              <a:rPr lang="en-US" sz="1800" kern="0" dirty="0"/>
              <a:t>SCALE MAVRIC Mapped SSR</a:t>
            </a:r>
            <a:endParaRPr lang="en-US" sz="2000" kern="0" dirty="0"/>
          </a:p>
        </p:txBody>
      </p:sp>
      <p:sp>
        <p:nvSpPr>
          <p:cNvPr id="7" name="Oval 6">
            <a:extLst>
              <a:ext uri="{FF2B5EF4-FFF2-40B4-BE49-F238E27FC236}">
                <a16:creationId xmlns:a16="http://schemas.microsoft.com/office/drawing/2014/main" id="{113CE845-AAFF-4EA6-8F8F-52A3F7ADCED1}"/>
              </a:ext>
            </a:extLst>
          </p:cNvPr>
          <p:cNvSpPr/>
          <p:nvPr/>
        </p:nvSpPr>
        <p:spPr bwMode="auto">
          <a:xfrm>
            <a:off x="5410020" y="1752600"/>
            <a:ext cx="609600" cy="609600"/>
          </a:xfrm>
          <a:prstGeom prst="ellipse">
            <a:avLst/>
          </a:prstGeom>
          <a:solidFill>
            <a:srgbClr val="FF0000">
              <a:alpha val="47000"/>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8" name="Oval 7">
            <a:extLst>
              <a:ext uri="{FF2B5EF4-FFF2-40B4-BE49-F238E27FC236}">
                <a16:creationId xmlns:a16="http://schemas.microsoft.com/office/drawing/2014/main" id="{22370EC3-DC47-4ADE-B884-F69BD091114C}"/>
              </a:ext>
            </a:extLst>
          </p:cNvPr>
          <p:cNvSpPr/>
          <p:nvPr/>
        </p:nvSpPr>
        <p:spPr bwMode="auto">
          <a:xfrm>
            <a:off x="76200" y="2072640"/>
            <a:ext cx="388282" cy="388282"/>
          </a:xfrm>
          <a:prstGeom prst="ellipse">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9" name="Oval 8">
            <a:extLst>
              <a:ext uri="{FF2B5EF4-FFF2-40B4-BE49-F238E27FC236}">
                <a16:creationId xmlns:a16="http://schemas.microsoft.com/office/drawing/2014/main" id="{21A5A57C-4CDC-48FB-A39A-DD9C15A4D752}"/>
              </a:ext>
            </a:extLst>
          </p:cNvPr>
          <p:cNvSpPr/>
          <p:nvPr/>
        </p:nvSpPr>
        <p:spPr bwMode="auto">
          <a:xfrm>
            <a:off x="6629400" y="1905000"/>
            <a:ext cx="609600" cy="609600"/>
          </a:xfrm>
          <a:prstGeom prst="ellipse">
            <a:avLst/>
          </a:prstGeom>
          <a:solidFill>
            <a:srgbClr val="FF0000">
              <a:alpha val="47000"/>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0" name="Oval 9">
            <a:extLst>
              <a:ext uri="{FF2B5EF4-FFF2-40B4-BE49-F238E27FC236}">
                <a16:creationId xmlns:a16="http://schemas.microsoft.com/office/drawing/2014/main" id="{A4F2F252-F20B-4C77-B7C9-262AB74F7504}"/>
              </a:ext>
            </a:extLst>
          </p:cNvPr>
          <p:cNvSpPr/>
          <p:nvPr/>
        </p:nvSpPr>
        <p:spPr bwMode="auto">
          <a:xfrm>
            <a:off x="6224952" y="2636311"/>
            <a:ext cx="609600" cy="609600"/>
          </a:xfrm>
          <a:prstGeom prst="ellipse">
            <a:avLst/>
          </a:prstGeom>
          <a:solidFill>
            <a:srgbClr val="FF0000">
              <a:alpha val="47000"/>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1" name="Oval 10">
            <a:extLst>
              <a:ext uri="{FF2B5EF4-FFF2-40B4-BE49-F238E27FC236}">
                <a16:creationId xmlns:a16="http://schemas.microsoft.com/office/drawing/2014/main" id="{775EF2DC-5B2E-4898-AF7E-8BB03A88970C}"/>
              </a:ext>
            </a:extLst>
          </p:cNvPr>
          <p:cNvSpPr/>
          <p:nvPr/>
        </p:nvSpPr>
        <p:spPr bwMode="auto">
          <a:xfrm>
            <a:off x="3528110" y="3245911"/>
            <a:ext cx="609600" cy="609600"/>
          </a:xfrm>
          <a:prstGeom prst="ellipse">
            <a:avLst/>
          </a:prstGeom>
          <a:solidFill>
            <a:srgbClr val="FF0000">
              <a:alpha val="47000"/>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2" name="Oval 11">
            <a:extLst>
              <a:ext uri="{FF2B5EF4-FFF2-40B4-BE49-F238E27FC236}">
                <a16:creationId xmlns:a16="http://schemas.microsoft.com/office/drawing/2014/main" id="{8F715216-11A6-4947-8DE2-022DB4EF17C7}"/>
              </a:ext>
            </a:extLst>
          </p:cNvPr>
          <p:cNvSpPr/>
          <p:nvPr/>
        </p:nvSpPr>
        <p:spPr bwMode="auto">
          <a:xfrm>
            <a:off x="4352634" y="3245911"/>
            <a:ext cx="609600" cy="609600"/>
          </a:xfrm>
          <a:prstGeom prst="ellipse">
            <a:avLst/>
          </a:prstGeom>
          <a:solidFill>
            <a:srgbClr val="FF0000">
              <a:alpha val="47000"/>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4" name="Oval 13">
            <a:extLst>
              <a:ext uri="{FF2B5EF4-FFF2-40B4-BE49-F238E27FC236}">
                <a16:creationId xmlns:a16="http://schemas.microsoft.com/office/drawing/2014/main" id="{9E1BE084-6A57-492E-AC94-866C9F322BA6}"/>
              </a:ext>
            </a:extLst>
          </p:cNvPr>
          <p:cNvSpPr/>
          <p:nvPr/>
        </p:nvSpPr>
        <p:spPr bwMode="auto">
          <a:xfrm>
            <a:off x="76200" y="3635684"/>
            <a:ext cx="388282" cy="388282"/>
          </a:xfrm>
          <a:prstGeom prst="ellipse">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6" name="Oval 15">
            <a:extLst>
              <a:ext uri="{FF2B5EF4-FFF2-40B4-BE49-F238E27FC236}">
                <a16:creationId xmlns:a16="http://schemas.microsoft.com/office/drawing/2014/main" id="{AA4CEF7C-13EE-46A1-B542-C4A7D590CA4E}"/>
              </a:ext>
            </a:extLst>
          </p:cNvPr>
          <p:cNvSpPr/>
          <p:nvPr/>
        </p:nvSpPr>
        <p:spPr bwMode="auto">
          <a:xfrm>
            <a:off x="7315200" y="3525025"/>
            <a:ext cx="609600" cy="609600"/>
          </a:xfrm>
          <a:prstGeom prst="ellipse">
            <a:avLst/>
          </a:prstGeom>
          <a:solidFill>
            <a:srgbClr val="FFFF00">
              <a:alpha val="47000"/>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7" name="Oval 16">
            <a:extLst>
              <a:ext uri="{FF2B5EF4-FFF2-40B4-BE49-F238E27FC236}">
                <a16:creationId xmlns:a16="http://schemas.microsoft.com/office/drawing/2014/main" id="{6D061F5A-70E0-4B5A-8B1B-854A9552F7D2}"/>
              </a:ext>
            </a:extLst>
          </p:cNvPr>
          <p:cNvSpPr/>
          <p:nvPr/>
        </p:nvSpPr>
        <p:spPr bwMode="auto">
          <a:xfrm>
            <a:off x="5856216" y="3500734"/>
            <a:ext cx="609600" cy="609600"/>
          </a:xfrm>
          <a:prstGeom prst="ellipse">
            <a:avLst/>
          </a:prstGeom>
          <a:solidFill>
            <a:srgbClr val="FFFF00">
              <a:alpha val="47000"/>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8" name="Oval 17">
            <a:extLst>
              <a:ext uri="{FF2B5EF4-FFF2-40B4-BE49-F238E27FC236}">
                <a16:creationId xmlns:a16="http://schemas.microsoft.com/office/drawing/2014/main" id="{100F20B3-D679-435C-B035-0266ED996F5F}"/>
              </a:ext>
            </a:extLst>
          </p:cNvPr>
          <p:cNvSpPr/>
          <p:nvPr/>
        </p:nvSpPr>
        <p:spPr bwMode="auto">
          <a:xfrm>
            <a:off x="8337062" y="3065767"/>
            <a:ext cx="609600" cy="609600"/>
          </a:xfrm>
          <a:prstGeom prst="ellipse">
            <a:avLst/>
          </a:prstGeom>
          <a:solidFill>
            <a:srgbClr val="FFFF00">
              <a:alpha val="47000"/>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245423633"/>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803D52-11D2-4E23-A3A4-CF3F855DCDBC}"/>
              </a:ext>
            </a:extLst>
          </p:cNvPr>
          <p:cNvSpPr>
            <a:spLocks noGrp="1"/>
          </p:cNvSpPr>
          <p:nvPr>
            <p:ph type="title"/>
          </p:nvPr>
        </p:nvSpPr>
        <p:spPr/>
        <p:txBody>
          <a:bodyPr/>
          <a:lstStyle/>
          <a:p>
            <a:r>
              <a:rPr lang="en-US" dirty="0"/>
              <a:t>Statistical Analysis Testing</a:t>
            </a:r>
          </a:p>
        </p:txBody>
      </p:sp>
      <p:sp>
        <p:nvSpPr>
          <p:cNvPr id="4" name="Slide Number Placeholder 3">
            <a:extLst>
              <a:ext uri="{FF2B5EF4-FFF2-40B4-BE49-F238E27FC236}">
                <a16:creationId xmlns:a16="http://schemas.microsoft.com/office/drawing/2014/main" id="{6C2F0588-27B5-44EB-A106-614EB5ECB090}"/>
              </a:ext>
            </a:extLst>
          </p:cNvPr>
          <p:cNvSpPr>
            <a:spLocks noGrp="1"/>
          </p:cNvSpPr>
          <p:nvPr>
            <p:ph type="sldNum" sz="quarter" idx="10"/>
          </p:nvPr>
        </p:nvSpPr>
        <p:spPr>
          <a:xfrm>
            <a:off x="6934200" y="6134301"/>
            <a:ext cx="2133600" cy="365125"/>
          </a:xfrm>
        </p:spPr>
        <p:txBody>
          <a:bodyPr/>
          <a:lstStyle/>
          <a:p>
            <a:pPr>
              <a:defRPr/>
            </a:pPr>
            <a:fld id="{19845459-3F1B-4F43-8FC0-35ADCE8623CC}" type="slidenum">
              <a:rPr lang="en-US" smtClean="0"/>
              <a:pPr>
                <a:defRPr/>
              </a:pPr>
              <a:t>37</a:t>
            </a:fld>
            <a:endParaRPr lang="en-US"/>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199F3C8C-3D9D-4AF0-A500-C2FBB31D3F42}"/>
                  </a:ext>
                </a:extLst>
              </p:cNvPr>
              <p:cNvSpPr>
                <a:spLocks noGrp="1"/>
              </p:cNvSpPr>
              <p:nvPr>
                <p:ph idx="1"/>
              </p:nvPr>
            </p:nvSpPr>
            <p:spPr>
              <a:xfrm>
                <a:off x="76200" y="1219200"/>
                <a:ext cx="9144000" cy="4876800"/>
              </a:xfrm>
            </p:spPr>
            <p:txBody>
              <a:bodyPr/>
              <a:lstStyle/>
              <a:p>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𝜒</m:t>
                        </m:r>
                      </m:e>
                      <m:sup>
                        <m:r>
                          <a:rPr lang="en-US" i="1">
                            <a:latin typeface="Cambria Math" panose="02040503050406030204" pitchFamily="18" charset="0"/>
                          </a:rPr>
                          <m:t>2</m:t>
                        </m:r>
                      </m:sup>
                    </m:sSup>
                  </m:oMath>
                </a14:m>
                <a:endParaRPr lang="en-US" dirty="0"/>
              </a:p>
              <a:p>
                <a:pPr lvl="1"/>
                <a:r>
                  <a:rPr lang="en-US" sz="2000" dirty="0"/>
                  <a:t>H</a:t>
                </a:r>
                <a:r>
                  <a:rPr lang="en-US" sz="2000" baseline="-25000" dirty="0"/>
                  <a:t>0</a:t>
                </a:r>
                <a:r>
                  <a:rPr lang="en-US" sz="2000" dirty="0"/>
                  <a:t> : Two sets of data are governed by the same expected distribution. </a:t>
                </a:r>
              </a:p>
              <a:p>
                <a:pPr lvl="1"/>
                <a:r>
                  <a:rPr lang="en-US" sz="2000" dirty="0"/>
                  <a:t>Reject if p-value &lt; 0.05 </a:t>
                </a:r>
                <a:endParaRPr lang="en-US" dirty="0"/>
              </a:p>
              <a:p>
                <a:endParaRPr lang="en-US" dirty="0"/>
              </a:p>
              <a:p>
                <a:r>
                  <a:rPr lang="en-US" dirty="0"/>
                  <a:t>Pearson r </a:t>
                </a:r>
              </a:p>
              <a:p>
                <a:pPr lvl="1"/>
                <a:r>
                  <a:rPr lang="en-US" sz="2000" dirty="0"/>
                  <a:t>H</a:t>
                </a:r>
                <a:r>
                  <a:rPr lang="en-US" sz="2000" baseline="-25000" dirty="0"/>
                  <a:t>0</a:t>
                </a:r>
                <a:r>
                  <a:rPr lang="en-US" sz="2000" dirty="0"/>
                  <a:t> : There is no correlation between the datasets.</a:t>
                </a:r>
              </a:p>
              <a:p>
                <a:pPr lvl="1"/>
                <a:r>
                  <a:rPr lang="en-US" sz="2000" dirty="0"/>
                  <a:t>Reject if p-value &gt; 0.05</a:t>
                </a:r>
              </a:p>
              <a:p>
                <a:endParaRPr lang="en-US" dirty="0"/>
              </a:p>
              <a:p>
                <a:r>
                  <a:rPr lang="en-US" dirty="0"/>
                  <a:t>Kolmogorov-Smirnov (KS) – 2 Sample </a:t>
                </a:r>
              </a:p>
              <a:p>
                <a:pPr lvl="1"/>
                <a:r>
                  <a:rPr lang="en-US" sz="2000" dirty="0"/>
                  <a:t>H</a:t>
                </a:r>
                <a:r>
                  <a:rPr lang="en-US" sz="2000" baseline="-25000" dirty="0"/>
                  <a:t>0</a:t>
                </a:r>
                <a:r>
                  <a:rPr lang="en-US" sz="2000" dirty="0"/>
                  <a:t> : The two samples are drawn from the same distribution.</a:t>
                </a:r>
              </a:p>
              <a:p>
                <a:pPr lvl="1"/>
                <a:r>
                  <a:rPr lang="en-US" sz="2000" dirty="0"/>
                  <a:t>Reject if p-value &lt; 0.05</a:t>
                </a:r>
              </a:p>
              <a:p>
                <a:endParaRPr lang="en-US" dirty="0"/>
              </a:p>
            </p:txBody>
          </p:sp>
        </mc:Choice>
        <mc:Fallback xmlns="">
          <p:sp>
            <p:nvSpPr>
              <p:cNvPr id="6" name="Content Placeholder 5">
                <a:extLst>
                  <a:ext uri="{FF2B5EF4-FFF2-40B4-BE49-F238E27FC236}">
                    <a16:creationId xmlns:a16="http://schemas.microsoft.com/office/drawing/2014/main" id="{199F3C8C-3D9D-4AF0-A500-C2FBB31D3F42}"/>
                  </a:ext>
                </a:extLst>
              </p:cNvPr>
              <p:cNvSpPr>
                <a:spLocks noGrp="1" noRot="1" noChangeAspect="1" noMove="1" noResize="1" noEditPoints="1" noAdjustHandles="1" noChangeArrowheads="1" noChangeShapeType="1" noTextEdit="1"/>
              </p:cNvSpPr>
              <p:nvPr>
                <p:ph idx="1"/>
              </p:nvPr>
            </p:nvSpPr>
            <p:spPr>
              <a:xfrm>
                <a:off x="76200" y="1219200"/>
                <a:ext cx="9144000" cy="4876800"/>
              </a:xfrm>
              <a:blipFill>
                <a:blip r:embed="rId2"/>
                <a:stretch>
                  <a:fillRect l="-1000" t="-875"/>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12C15296-0939-4D6D-AF3C-8D3B8DED3714}"/>
              </a:ext>
            </a:extLst>
          </p:cNvPr>
          <p:cNvPicPr>
            <a:picLocks noChangeAspect="1"/>
          </p:cNvPicPr>
          <p:nvPr/>
        </p:nvPicPr>
        <p:blipFill>
          <a:blip r:embed="rId3"/>
          <a:stretch>
            <a:fillRect/>
          </a:stretch>
        </p:blipFill>
        <p:spPr>
          <a:xfrm>
            <a:off x="3613411" y="2044831"/>
            <a:ext cx="5353050" cy="857250"/>
          </a:xfrm>
          <a:prstGeom prst="rect">
            <a:avLst/>
          </a:prstGeom>
        </p:spPr>
      </p:pic>
      <p:pic>
        <p:nvPicPr>
          <p:cNvPr id="8" name="Picture 7">
            <a:extLst>
              <a:ext uri="{FF2B5EF4-FFF2-40B4-BE49-F238E27FC236}">
                <a16:creationId xmlns:a16="http://schemas.microsoft.com/office/drawing/2014/main" id="{D9BE3D14-AEFF-465C-998A-DA3FA5C4CBCA}"/>
              </a:ext>
            </a:extLst>
          </p:cNvPr>
          <p:cNvPicPr>
            <a:picLocks noChangeAspect="1"/>
          </p:cNvPicPr>
          <p:nvPr/>
        </p:nvPicPr>
        <p:blipFill>
          <a:blip r:embed="rId4"/>
          <a:stretch>
            <a:fillRect/>
          </a:stretch>
        </p:blipFill>
        <p:spPr>
          <a:xfrm>
            <a:off x="3694373" y="3727712"/>
            <a:ext cx="5191125" cy="762000"/>
          </a:xfrm>
          <a:prstGeom prst="rect">
            <a:avLst/>
          </a:prstGeom>
        </p:spPr>
      </p:pic>
      <p:pic>
        <p:nvPicPr>
          <p:cNvPr id="9" name="Picture 8">
            <a:extLst>
              <a:ext uri="{FF2B5EF4-FFF2-40B4-BE49-F238E27FC236}">
                <a16:creationId xmlns:a16="http://schemas.microsoft.com/office/drawing/2014/main" id="{7910B5DC-76A8-4FAD-AFCB-E4020C0845A1}"/>
              </a:ext>
            </a:extLst>
          </p:cNvPr>
          <p:cNvPicPr>
            <a:picLocks noChangeAspect="1"/>
          </p:cNvPicPr>
          <p:nvPr/>
        </p:nvPicPr>
        <p:blipFill>
          <a:blip r:embed="rId5"/>
          <a:stretch>
            <a:fillRect/>
          </a:stretch>
        </p:blipFill>
        <p:spPr>
          <a:xfrm>
            <a:off x="3729097" y="5300703"/>
            <a:ext cx="4448175" cy="590550"/>
          </a:xfrm>
          <a:prstGeom prst="rect">
            <a:avLst/>
          </a:prstGeom>
        </p:spPr>
      </p:pic>
    </p:spTree>
    <p:extLst>
      <p:ext uri="{BB962C8B-B14F-4D97-AF65-F5344CB8AC3E}">
        <p14:creationId xmlns:p14="http://schemas.microsoft.com/office/powerpoint/2010/main" val="3986667557"/>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C840B-BEA6-4866-A326-9075BB644D07}"/>
              </a:ext>
            </a:extLst>
          </p:cNvPr>
          <p:cNvSpPr>
            <a:spLocks noGrp="1"/>
          </p:cNvSpPr>
          <p:nvPr>
            <p:ph type="title"/>
          </p:nvPr>
        </p:nvSpPr>
        <p:spPr>
          <a:xfrm>
            <a:off x="1066800" y="-15875"/>
            <a:ext cx="6553200" cy="990600"/>
          </a:xfrm>
        </p:spPr>
        <p:txBody>
          <a:bodyPr/>
          <a:lstStyle/>
          <a:p>
            <a:r>
              <a:rPr lang="en-US" sz="2800" dirty="0"/>
              <a:t>Previous Work </a:t>
            </a:r>
          </a:p>
        </p:txBody>
      </p:sp>
      <p:sp>
        <p:nvSpPr>
          <p:cNvPr id="3" name="Content Placeholder 2">
            <a:extLst>
              <a:ext uri="{FF2B5EF4-FFF2-40B4-BE49-F238E27FC236}">
                <a16:creationId xmlns:a16="http://schemas.microsoft.com/office/drawing/2014/main" id="{52EC3828-2462-4856-9BC2-37D2053EEF58}"/>
              </a:ext>
            </a:extLst>
          </p:cNvPr>
          <p:cNvSpPr>
            <a:spLocks noGrp="1"/>
          </p:cNvSpPr>
          <p:nvPr>
            <p:ph idx="1"/>
          </p:nvPr>
        </p:nvSpPr>
        <p:spPr>
          <a:xfrm>
            <a:off x="304800" y="1295400"/>
            <a:ext cx="4711836" cy="4876800"/>
          </a:xfrm>
        </p:spPr>
        <p:txBody>
          <a:bodyPr/>
          <a:lstStyle/>
          <a:p>
            <a:r>
              <a:rPr lang="en-US" dirty="0"/>
              <a:t>UC – Berkeley and LLNL developed energy tuning assembly (ETA). </a:t>
            </a:r>
          </a:p>
          <a:p>
            <a:r>
              <a:rPr lang="en-US" dirty="0"/>
              <a:t>Coeus metaheuristic optimization software package</a:t>
            </a:r>
          </a:p>
          <a:p>
            <a:r>
              <a:rPr lang="en-US" dirty="0"/>
              <a:t>Validation test at LBNL 88-Inch Cyclotron </a:t>
            </a:r>
          </a:p>
          <a:p>
            <a:endParaRPr lang="en-US" dirty="0"/>
          </a:p>
        </p:txBody>
      </p:sp>
      <p:sp>
        <p:nvSpPr>
          <p:cNvPr id="4" name="Slide Number Placeholder 3">
            <a:extLst>
              <a:ext uri="{FF2B5EF4-FFF2-40B4-BE49-F238E27FC236}">
                <a16:creationId xmlns:a16="http://schemas.microsoft.com/office/drawing/2014/main" id="{A7DA6850-A1D5-40D7-94B7-C15C7093C77E}"/>
              </a:ext>
            </a:extLst>
          </p:cNvPr>
          <p:cNvSpPr>
            <a:spLocks noGrp="1"/>
          </p:cNvSpPr>
          <p:nvPr>
            <p:ph type="sldNum" sz="quarter" idx="10"/>
          </p:nvPr>
        </p:nvSpPr>
        <p:spPr/>
        <p:txBody>
          <a:bodyPr/>
          <a:lstStyle/>
          <a:p>
            <a:pPr>
              <a:defRPr/>
            </a:pPr>
            <a:fld id="{19845459-3F1B-4F43-8FC0-35ADCE8623CC}" type="slidenum">
              <a:rPr lang="en-US" smtClean="0"/>
              <a:pPr>
                <a:defRPr/>
              </a:pPr>
              <a:t>38</a:t>
            </a:fld>
            <a:endParaRPr lang="en-US"/>
          </a:p>
        </p:txBody>
      </p:sp>
      <p:pic>
        <p:nvPicPr>
          <p:cNvPr id="6" name="Picture 5">
            <a:extLst>
              <a:ext uri="{FF2B5EF4-FFF2-40B4-BE49-F238E27FC236}">
                <a16:creationId xmlns:a16="http://schemas.microsoft.com/office/drawing/2014/main" id="{4AB4BE49-42B8-4B17-BBE6-0E1DE2B7FF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56981" y="1371600"/>
            <a:ext cx="4310110" cy="4976668"/>
          </a:xfrm>
          <a:prstGeom prst="rect">
            <a:avLst/>
          </a:prstGeom>
        </p:spPr>
      </p:pic>
    </p:spTree>
    <p:extLst>
      <p:ext uri="{BB962C8B-B14F-4D97-AF65-F5344CB8AC3E}">
        <p14:creationId xmlns:p14="http://schemas.microsoft.com/office/powerpoint/2010/main" val="2528051570"/>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9B6FDFF-78BE-4509-BD33-6E4158BC4D38}"/>
              </a:ext>
            </a:extLst>
          </p:cNvPr>
          <p:cNvPicPr>
            <a:picLocks noChangeAspect="1"/>
          </p:cNvPicPr>
          <p:nvPr/>
        </p:nvPicPr>
        <p:blipFill>
          <a:blip r:embed="rId2"/>
          <a:stretch>
            <a:fillRect/>
          </a:stretch>
        </p:blipFill>
        <p:spPr>
          <a:xfrm>
            <a:off x="766578" y="2020430"/>
            <a:ext cx="3031281" cy="620035"/>
          </a:xfrm>
          <a:prstGeom prst="rect">
            <a:avLst/>
          </a:prstGeom>
        </p:spPr>
      </p:pic>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8EB600E6-C427-4DD8-AB89-137F8AF4D1D7}"/>
                  </a:ext>
                </a:extLst>
              </p:cNvPr>
              <p:cNvSpPr txBox="1">
                <a:spLocks/>
              </p:cNvSpPr>
              <p:nvPr/>
            </p:nvSpPr>
            <p:spPr>
              <a:xfrm>
                <a:off x="48397" y="1279933"/>
                <a:ext cx="8534400" cy="4876800"/>
              </a:xfrm>
              <a:prstGeom prst="rect">
                <a:avLst/>
              </a:prstGeom>
            </p:spPr>
            <p:txBody>
              <a:bodyPr/>
              <a:lstStyle>
                <a:lvl1pPr marL="331788" indent="-331788" algn="l" rtl="0" eaLnBrk="0" fontAlgn="base" hangingPunct="0">
                  <a:spcBef>
                    <a:spcPct val="20000"/>
                  </a:spcBef>
                  <a:spcAft>
                    <a:spcPct val="0"/>
                  </a:spcAft>
                  <a:buChar char="•"/>
                  <a:defRPr sz="2400">
                    <a:solidFill>
                      <a:schemeClr val="tx1"/>
                    </a:solidFill>
                    <a:latin typeface="+mn-lt"/>
                    <a:ea typeface="+mn-ea"/>
                    <a:cs typeface="+mn-cs"/>
                  </a:defRPr>
                </a:lvl1pPr>
                <a:lvl2pPr marL="730250" indent="-274638" algn="l" rtl="0" eaLnBrk="0" fontAlgn="base" hangingPunct="0">
                  <a:spcBef>
                    <a:spcPct val="20000"/>
                  </a:spcBef>
                  <a:spcAft>
                    <a:spcPct val="0"/>
                  </a:spcAft>
                  <a:buFont typeface="Wingdings" pitchFamily="2" charset="2"/>
                  <a:buChar char="§"/>
                  <a:defRPr sz="2200">
                    <a:solidFill>
                      <a:schemeClr val="tx1"/>
                    </a:solidFill>
                    <a:latin typeface="+mn-lt"/>
                  </a:defRPr>
                </a:lvl2pPr>
                <a:lvl3pPr marL="1130300" indent="-217488" algn="l" rtl="0" eaLnBrk="0" fontAlgn="base" hangingPunct="0">
                  <a:spcBef>
                    <a:spcPct val="20000"/>
                  </a:spcBef>
                  <a:spcAft>
                    <a:spcPct val="0"/>
                  </a:spcAft>
                  <a:buChar char="•"/>
                  <a:defRPr>
                    <a:solidFill>
                      <a:schemeClr val="tx1"/>
                    </a:solidFill>
                    <a:latin typeface="+mn-lt"/>
                  </a:defRPr>
                </a:lvl3pPr>
                <a:lvl4pPr marL="1585913" indent="-217488" algn="l" rtl="0" eaLnBrk="0" fontAlgn="base" hangingPunct="0">
                  <a:spcBef>
                    <a:spcPct val="20000"/>
                  </a:spcBef>
                  <a:spcAft>
                    <a:spcPct val="0"/>
                  </a:spcAft>
                  <a:buFont typeface="Wingdings" pitchFamily="2" charset="2"/>
                  <a:buChar char="§"/>
                  <a:defRPr>
                    <a:solidFill>
                      <a:schemeClr val="tx1"/>
                    </a:solidFill>
                    <a:latin typeface="+mn-lt"/>
                  </a:defRPr>
                </a:lvl4pPr>
                <a:lvl5pPr marL="2041525" indent="-217488" algn="l" rtl="0" eaLnBrk="0" fontAlgn="base" hangingPunct="0">
                  <a:spcBef>
                    <a:spcPct val="20000"/>
                  </a:spcBef>
                  <a:spcAft>
                    <a:spcPct val="0"/>
                  </a:spcAft>
                  <a:buChar char="»"/>
                  <a:defRPr>
                    <a:solidFill>
                      <a:schemeClr val="tx1"/>
                    </a:solidFill>
                    <a:latin typeface="+mn-lt"/>
                  </a:defRPr>
                </a:lvl5pPr>
                <a:lvl6pPr marL="2503999" indent="-227637" algn="l" rtl="0" fontAlgn="base">
                  <a:spcBef>
                    <a:spcPct val="20000"/>
                  </a:spcBef>
                  <a:spcAft>
                    <a:spcPct val="0"/>
                  </a:spcAft>
                  <a:buChar char="»"/>
                  <a:defRPr>
                    <a:solidFill>
                      <a:schemeClr val="tx1"/>
                    </a:solidFill>
                    <a:latin typeface="+mn-lt"/>
                  </a:defRPr>
                </a:lvl6pPr>
                <a:lvl7pPr marL="2959268" indent="-227637" algn="l" rtl="0" fontAlgn="base">
                  <a:spcBef>
                    <a:spcPct val="20000"/>
                  </a:spcBef>
                  <a:spcAft>
                    <a:spcPct val="0"/>
                  </a:spcAft>
                  <a:buChar char="»"/>
                  <a:defRPr>
                    <a:solidFill>
                      <a:schemeClr val="tx1"/>
                    </a:solidFill>
                    <a:latin typeface="+mn-lt"/>
                  </a:defRPr>
                </a:lvl7pPr>
                <a:lvl8pPr marL="3414540" indent="-227637" algn="l" rtl="0" fontAlgn="base">
                  <a:spcBef>
                    <a:spcPct val="20000"/>
                  </a:spcBef>
                  <a:spcAft>
                    <a:spcPct val="0"/>
                  </a:spcAft>
                  <a:buChar char="»"/>
                  <a:defRPr>
                    <a:solidFill>
                      <a:schemeClr val="tx1"/>
                    </a:solidFill>
                    <a:latin typeface="+mn-lt"/>
                  </a:defRPr>
                </a:lvl8pPr>
                <a:lvl9pPr marL="3869808" indent="-227637" algn="l" rtl="0" fontAlgn="base">
                  <a:spcBef>
                    <a:spcPct val="20000"/>
                  </a:spcBef>
                  <a:spcAft>
                    <a:spcPct val="0"/>
                  </a:spcAft>
                  <a:buChar char="»"/>
                  <a:defRPr>
                    <a:solidFill>
                      <a:schemeClr val="tx1"/>
                    </a:solidFill>
                    <a:latin typeface="+mn-lt"/>
                  </a:defRPr>
                </a:lvl9pPr>
              </a:lstStyle>
              <a:p>
                <a:r>
                  <a:rPr lang="en-US" kern="0" dirty="0"/>
                  <a:t>Saturation Activity </a:t>
                </a:r>
              </a:p>
              <a:p>
                <a:r>
                  <a:rPr lang="en-US" kern="0" dirty="0"/>
                  <a:t>Activity Post Irradiation </a:t>
                </a:r>
              </a:p>
              <a:p>
                <a:pPr marL="0" indent="0">
                  <a:buNone/>
                </a:pPr>
                <a:endParaRPr lang="en-US" sz="300" kern="0" dirty="0"/>
              </a:p>
              <a:p>
                <a:pPr marL="0" indent="0">
                  <a:buNone/>
                </a:pPr>
                <a:endParaRPr lang="en-US" sz="300" kern="0" dirty="0"/>
              </a:p>
              <a:p>
                <a:pPr marL="0" indent="0">
                  <a:buNone/>
                </a:pPr>
                <a:endParaRPr lang="en-US" sz="300" kern="0" dirty="0"/>
              </a:p>
              <a:p>
                <a:pPr marL="0" indent="0">
                  <a:buNone/>
                </a:pPr>
                <a:endParaRPr lang="en-US" sz="300" kern="0" dirty="0"/>
              </a:p>
              <a:p>
                <a:pPr marL="0" indent="0">
                  <a:buNone/>
                </a:pPr>
                <a:endParaRPr lang="en-US" sz="300" kern="0" dirty="0"/>
              </a:p>
              <a:p>
                <a:pPr marL="0" indent="0">
                  <a:buNone/>
                </a:pPr>
                <a:endParaRPr lang="en-US" sz="300" kern="0" dirty="0"/>
              </a:p>
              <a:p>
                <a:pPr marL="0" indent="0">
                  <a:buNone/>
                </a:pPr>
                <a:r>
                  <a:rPr lang="en-US" kern="0" dirty="0"/>
                  <a:t> </a:t>
                </a:r>
                <a14:m>
                  <m:oMath xmlns:m="http://schemas.openxmlformats.org/officeDocument/2006/math">
                    <m:r>
                      <a:rPr lang="en-US" b="0" i="0" kern="0" smtClean="0">
                        <a:latin typeface="Cambria Math" panose="02040503050406030204" pitchFamily="18" charset="0"/>
                      </a:rPr>
                      <m:t>           </m:t>
                    </m:r>
                    <m:sSub>
                      <m:sSubPr>
                        <m:ctrlPr>
                          <a:rPr lang="en-US" b="0" i="1" kern="0" smtClean="0">
                            <a:latin typeface="Cambria Math" panose="02040503050406030204" pitchFamily="18" charset="0"/>
                          </a:rPr>
                        </m:ctrlPr>
                      </m:sSubPr>
                      <m:e>
                        <m:r>
                          <a:rPr lang="en-US" b="0" i="1" kern="0" smtClean="0">
                            <a:latin typeface="Cambria Math" panose="02040503050406030204" pitchFamily="18" charset="0"/>
                          </a:rPr>
                          <m:t>𝑡</m:t>
                        </m:r>
                      </m:e>
                      <m:sub>
                        <m:r>
                          <a:rPr lang="en-US" b="0" i="1" kern="0" smtClean="0">
                            <a:latin typeface="Cambria Math" panose="02040503050406030204" pitchFamily="18" charset="0"/>
                          </a:rPr>
                          <m:t>𝑖</m:t>
                        </m:r>
                      </m:sub>
                    </m:sSub>
                    <m:r>
                      <a:rPr lang="en-US" b="0" i="0" kern="0" smtClean="0">
                        <a:latin typeface="Cambria Math" panose="02040503050406030204" pitchFamily="18" charset="0"/>
                      </a:rPr>
                      <m:t> −</m:t>
                    </m:r>
                  </m:oMath>
                </a14:m>
                <a:r>
                  <a:rPr lang="en-US" kern="0" dirty="0"/>
                  <a:t> irradiation time</a:t>
                </a:r>
              </a:p>
              <a:p>
                <a:pPr marL="0" indent="0">
                  <a:buNone/>
                </a:pPr>
                <a:endParaRPr lang="en-US" kern="0" dirty="0"/>
              </a:p>
              <a:p>
                <a:r>
                  <a:rPr lang="en-US" kern="0" dirty="0"/>
                  <a:t>Short pulse approximation </a:t>
                </a:r>
              </a:p>
              <a:p>
                <a:pPr marL="0" indent="0">
                  <a:buNone/>
                </a:pPr>
                <a:r>
                  <a:rPr lang="en-US" kern="0" dirty="0"/>
                  <a:t>     (</a:t>
                </a:r>
                <a14:m>
                  <m:oMath xmlns:m="http://schemas.openxmlformats.org/officeDocument/2006/math">
                    <m:sSub>
                      <m:sSubPr>
                        <m:ctrlPr>
                          <a:rPr lang="en-US" b="0" i="1" kern="0" smtClean="0">
                            <a:latin typeface="Cambria Math" panose="02040503050406030204" pitchFamily="18" charset="0"/>
                          </a:rPr>
                        </m:ctrlPr>
                      </m:sSubPr>
                      <m:e>
                        <m:r>
                          <a:rPr lang="en-US" b="0" i="1" kern="0" smtClean="0">
                            <a:latin typeface="Cambria Math" panose="02040503050406030204" pitchFamily="18" charset="0"/>
                          </a:rPr>
                          <m:t>𝑡</m:t>
                        </m:r>
                      </m:e>
                      <m:sub>
                        <m:r>
                          <a:rPr lang="en-US" b="0" i="1" kern="0" smtClean="0">
                            <a:latin typeface="Cambria Math" panose="02040503050406030204" pitchFamily="18" charset="0"/>
                          </a:rPr>
                          <m:t>𝑖</m:t>
                        </m:r>
                      </m:sub>
                    </m:sSub>
                    <m:r>
                      <a:rPr lang="en-US" b="0" i="1" kern="0" smtClean="0">
                        <a:latin typeface="Cambria Math" panose="02040503050406030204" pitchFamily="18" charset="0"/>
                      </a:rPr>
                      <m:t>≪</m:t>
                    </m:r>
                    <m:sSub>
                      <m:sSubPr>
                        <m:ctrlPr>
                          <a:rPr lang="en-US" b="0" i="1" kern="0" smtClean="0">
                            <a:latin typeface="Cambria Math" panose="02040503050406030204" pitchFamily="18" charset="0"/>
                          </a:rPr>
                        </m:ctrlPr>
                      </m:sSubPr>
                      <m:e>
                        <m:r>
                          <a:rPr lang="en-US" b="0" i="1" kern="0" smtClean="0">
                            <a:latin typeface="Cambria Math" panose="02040503050406030204" pitchFamily="18" charset="0"/>
                          </a:rPr>
                          <m:t>𝑇</m:t>
                        </m:r>
                      </m:e>
                      <m:sub>
                        <m:r>
                          <a:rPr lang="en-US" b="0" i="1" kern="0" smtClean="0">
                            <a:latin typeface="Cambria Math" panose="02040503050406030204" pitchFamily="18" charset="0"/>
                          </a:rPr>
                          <m:t>1/2</m:t>
                        </m:r>
                      </m:sub>
                    </m:sSub>
                  </m:oMath>
                </a14:m>
                <a:r>
                  <a:rPr lang="en-US" kern="0" dirty="0"/>
                  <a:t>) </a:t>
                </a:r>
              </a:p>
            </p:txBody>
          </p:sp>
        </mc:Choice>
        <mc:Fallback xmlns="">
          <p:sp>
            <p:nvSpPr>
              <p:cNvPr id="7" name="Content Placeholder 6">
                <a:extLst>
                  <a:ext uri="{FF2B5EF4-FFF2-40B4-BE49-F238E27FC236}">
                    <a16:creationId xmlns:a16="http://schemas.microsoft.com/office/drawing/2014/main" id="{8EB600E6-C427-4DD8-AB89-137F8AF4D1D7}"/>
                  </a:ext>
                </a:extLst>
              </p:cNvPr>
              <p:cNvSpPr txBox="1">
                <a:spLocks noRot="1" noChangeAspect="1" noMove="1" noResize="1" noEditPoints="1" noAdjustHandles="1" noChangeArrowheads="1" noChangeShapeType="1" noTextEdit="1"/>
              </p:cNvSpPr>
              <p:nvPr/>
            </p:nvSpPr>
            <p:spPr>
              <a:xfrm>
                <a:off x="48397" y="1279933"/>
                <a:ext cx="8534400" cy="4876800"/>
              </a:xfrm>
              <a:prstGeom prst="rect">
                <a:avLst/>
              </a:prstGeom>
              <a:blipFill>
                <a:blip r:embed="rId3"/>
                <a:stretch>
                  <a:fillRect l="-1000" t="-875"/>
                </a:stretch>
              </a:blipFill>
            </p:spPr>
            <p:txBody>
              <a:bodyPr/>
              <a:lstStyle/>
              <a:p>
                <a:r>
                  <a:rPr lang="en-US">
                    <a:noFill/>
                  </a:rPr>
                  <a:t> </a:t>
                </a:r>
              </a:p>
            </p:txBody>
          </p:sp>
        </mc:Fallback>
      </mc:AlternateContent>
      <p:pic>
        <p:nvPicPr>
          <p:cNvPr id="12" name="Content Placeholder 11">
            <a:extLst>
              <a:ext uri="{FF2B5EF4-FFF2-40B4-BE49-F238E27FC236}">
                <a16:creationId xmlns:a16="http://schemas.microsoft.com/office/drawing/2014/main" id="{78F1DC68-2AB9-44C2-A59E-A46FBAC89105}"/>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4191000" y="2252382"/>
            <a:ext cx="4977570" cy="3568209"/>
          </a:xfrm>
        </p:spPr>
      </p:pic>
      <p:sp>
        <p:nvSpPr>
          <p:cNvPr id="2" name="Title 1">
            <a:extLst>
              <a:ext uri="{FF2B5EF4-FFF2-40B4-BE49-F238E27FC236}">
                <a16:creationId xmlns:a16="http://schemas.microsoft.com/office/drawing/2014/main" id="{918C840B-BEA6-4866-A326-9075BB644D07}"/>
              </a:ext>
            </a:extLst>
          </p:cNvPr>
          <p:cNvSpPr>
            <a:spLocks noGrp="1"/>
          </p:cNvSpPr>
          <p:nvPr>
            <p:ph type="title"/>
          </p:nvPr>
        </p:nvSpPr>
        <p:spPr/>
        <p:txBody>
          <a:bodyPr/>
          <a:lstStyle/>
          <a:p>
            <a:r>
              <a:rPr lang="en-US" dirty="0"/>
              <a:t>Foil Activation </a:t>
            </a:r>
          </a:p>
        </p:txBody>
      </p:sp>
      <p:sp>
        <p:nvSpPr>
          <p:cNvPr id="4" name="Slide Number Placeholder 3">
            <a:extLst>
              <a:ext uri="{FF2B5EF4-FFF2-40B4-BE49-F238E27FC236}">
                <a16:creationId xmlns:a16="http://schemas.microsoft.com/office/drawing/2014/main" id="{A7DA6850-A1D5-40D7-94B7-C15C7093C77E}"/>
              </a:ext>
            </a:extLst>
          </p:cNvPr>
          <p:cNvSpPr>
            <a:spLocks noGrp="1"/>
          </p:cNvSpPr>
          <p:nvPr>
            <p:ph type="sldNum" sz="quarter" idx="10"/>
          </p:nvPr>
        </p:nvSpPr>
        <p:spPr/>
        <p:txBody>
          <a:bodyPr/>
          <a:lstStyle/>
          <a:p>
            <a:pPr>
              <a:defRPr/>
            </a:pPr>
            <a:fld id="{19845459-3F1B-4F43-8FC0-35ADCE8623CC}" type="slidenum">
              <a:rPr lang="en-US" smtClean="0"/>
              <a:pPr>
                <a:defRPr/>
              </a:pPr>
              <a:t>39</a:t>
            </a:fld>
            <a:endParaRPr lang="en-US"/>
          </a:p>
        </p:txBody>
      </p:sp>
      <p:pic>
        <p:nvPicPr>
          <p:cNvPr id="3" name="Picture 2">
            <a:extLst>
              <a:ext uri="{FF2B5EF4-FFF2-40B4-BE49-F238E27FC236}">
                <a16:creationId xmlns:a16="http://schemas.microsoft.com/office/drawing/2014/main" id="{5ACA2707-128D-4750-9F35-D3A5CF2BCBA0}"/>
              </a:ext>
            </a:extLst>
          </p:cNvPr>
          <p:cNvPicPr>
            <a:picLocks noChangeAspect="1"/>
          </p:cNvPicPr>
          <p:nvPr/>
        </p:nvPicPr>
        <p:blipFill>
          <a:blip r:embed="rId5"/>
          <a:stretch>
            <a:fillRect/>
          </a:stretch>
        </p:blipFill>
        <p:spPr>
          <a:xfrm>
            <a:off x="5014301" y="1141117"/>
            <a:ext cx="3962402" cy="1043533"/>
          </a:xfrm>
          <a:prstGeom prst="rect">
            <a:avLst/>
          </a:prstGeom>
        </p:spPr>
      </p:pic>
      <p:pic>
        <p:nvPicPr>
          <p:cNvPr id="6" name="Picture 5">
            <a:extLst>
              <a:ext uri="{FF2B5EF4-FFF2-40B4-BE49-F238E27FC236}">
                <a16:creationId xmlns:a16="http://schemas.microsoft.com/office/drawing/2014/main" id="{BB50965A-267E-4122-8D94-EB9025E4D15C}"/>
              </a:ext>
            </a:extLst>
          </p:cNvPr>
          <p:cNvPicPr>
            <a:picLocks noChangeAspect="1"/>
          </p:cNvPicPr>
          <p:nvPr/>
        </p:nvPicPr>
        <p:blipFill>
          <a:blip r:embed="rId6"/>
          <a:stretch>
            <a:fillRect/>
          </a:stretch>
        </p:blipFill>
        <p:spPr>
          <a:xfrm>
            <a:off x="426694" y="4239590"/>
            <a:ext cx="3711048" cy="836086"/>
          </a:xfrm>
          <a:prstGeom prst="rect">
            <a:avLst/>
          </a:prstGeom>
        </p:spPr>
      </p:pic>
    </p:spTree>
    <p:extLst>
      <p:ext uri="{BB962C8B-B14F-4D97-AF65-F5344CB8AC3E}">
        <p14:creationId xmlns:p14="http://schemas.microsoft.com/office/powerpoint/2010/main" val="2171605259"/>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C840B-BEA6-4866-A326-9075BB644D07}"/>
              </a:ext>
            </a:extLst>
          </p:cNvPr>
          <p:cNvSpPr>
            <a:spLocks noGrp="1"/>
          </p:cNvSpPr>
          <p:nvPr>
            <p:ph type="title"/>
          </p:nvPr>
        </p:nvSpPr>
        <p:spPr>
          <a:xfrm>
            <a:off x="1066800" y="-15875"/>
            <a:ext cx="6553200" cy="990600"/>
          </a:xfrm>
        </p:spPr>
        <p:txBody>
          <a:bodyPr/>
          <a:lstStyle/>
          <a:p>
            <a:r>
              <a:rPr lang="en-US" sz="2800" dirty="0"/>
              <a:t>ETA Research Objective</a:t>
            </a:r>
          </a:p>
        </p:txBody>
      </p:sp>
      <p:sp>
        <p:nvSpPr>
          <p:cNvPr id="3" name="Content Placeholder 2">
            <a:extLst>
              <a:ext uri="{FF2B5EF4-FFF2-40B4-BE49-F238E27FC236}">
                <a16:creationId xmlns:a16="http://schemas.microsoft.com/office/drawing/2014/main" id="{52EC3828-2462-4856-9BC2-37D2053EEF58}"/>
              </a:ext>
            </a:extLst>
          </p:cNvPr>
          <p:cNvSpPr>
            <a:spLocks noGrp="1"/>
          </p:cNvSpPr>
          <p:nvPr>
            <p:ph idx="1"/>
          </p:nvPr>
        </p:nvSpPr>
        <p:spPr>
          <a:xfrm>
            <a:off x="304800" y="1295400"/>
            <a:ext cx="3352800" cy="4876800"/>
          </a:xfrm>
        </p:spPr>
        <p:txBody>
          <a:bodyPr/>
          <a:lstStyle/>
          <a:p>
            <a:pPr marL="0" indent="0">
              <a:buNone/>
            </a:pPr>
            <a:r>
              <a:rPr lang="en-US" dirty="0"/>
              <a:t>Can an accurate neutron energy distribution expected from a "typical" thermonuclear or boosted nuclear weapon detonation be produced using spectral modification at the NIF?</a:t>
            </a:r>
          </a:p>
        </p:txBody>
      </p:sp>
      <p:sp>
        <p:nvSpPr>
          <p:cNvPr id="4" name="Slide Number Placeholder 3">
            <a:extLst>
              <a:ext uri="{FF2B5EF4-FFF2-40B4-BE49-F238E27FC236}">
                <a16:creationId xmlns:a16="http://schemas.microsoft.com/office/drawing/2014/main" id="{A7DA6850-A1D5-40D7-94B7-C15C7093C77E}"/>
              </a:ext>
            </a:extLst>
          </p:cNvPr>
          <p:cNvSpPr>
            <a:spLocks noGrp="1"/>
          </p:cNvSpPr>
          <p:nvPr>
            <p:ph type="sldNum" sz="quarter" idx="10"/>
          </p:nvPr>
        </p:nvSpPr>
        <p:spPr/>
        <p:txBody>
          <a:bodyPr/>
          <a:lstStyle/>
          <a:p>
            <a:pPr>
              <a:defRPr/>
            </a:pPr>
            <a:fld id="{19845459-3F1B-4F43-8FC0-35ADCE8623CC}" type="slidenum">
              <a:rPr lang="en-US" smtClean="0"/>
              <a:pPr>
                <a:defRPr/>
              </a:pPr>
              <a:t>4</a:t>
            </a:fld>
            <a:endParaRPr lang="en-US"/>
          </a:p>
        </p:txBody>
      </p:sp>
      <p:pic>
        <p:nvPicPr>
          <p:cNvPr id="7" name="Picture 6">
            <a:extLst>
              <a:ext uri="{FF2B5EF4-FFF2-40B4-BE49-F238E27FC236}">
                <a16:creationId xmlns:a16="http://schemas.microsoft.com/office/drawing/2014/main" id="{D6824DE2-8CFD-4DA6-AD91-71B019ECBAC5}"/>
              </a:ext>
            </a:extLst>
          </p:cNvPr>
          <p:cNvPicPr>
            <a:picLocks noChangeAspect="1"/>
          </p:cNvPicPr>
          <p:nvPr/>
        </p:nvPicPr>
        <p:blipFill>
          <a:blip r:embed="rId3"/>
          <a:stretch>
            <a:fillRect/>
          </a:stretch>
        </p:blipFill>
        <p:spPr>
          <a:xfrm>
            <a:off x="3657600" y="1513243"/>
            <a:ext cx="5427709" cy="3875669"/>
          </a:xfrm>
          <a:prstGeom prst="rect">
            <a:avLst/>
          </a:prstGeom>
        </p:spPr>
      </p:pic>
    </p:spTree>
    <p:extLst>
      <p:ext uri="{BB962C8B-B14F-4D97-AF65-F5344CB8AC3E}">
        <p14:creationId xmlns:p14="http://schemas.microsoft.com/office/powerpoint/2010/main" val="435410052"/>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C840B-BEA6-4866-A326-9075BB644D07}"/>
              </a:ext>
            </a:extLst>
          </p:cNvPr>
          <p:cNvSpPr>
            <a:spLocks noGrp="1"/>
          </p:cNvSpPr>
          <p:nvPr>
            <p:ph type="title"/>
          </p:nvPr>
        </p:nvSpPr>
        <p:spPr/>
        <p:txBody>
          <a:bodyPr/>
          <a:lstStyle/>
          <a:p>
            <a:r>
              <a:rPr lang="en-US" dirty="0"/>
              <a:t>Innovations</a:t>
            </a:r>
          </a:p>
        </p:txBody>
      </p:sp>
      <p:sp>
        <p:nvSpPr>
          <p:cNvPr id="3" name="Content Placeholder 2">
            <a:extLst>
              <a:ext uri="{FF2B5EF4-FFF2-40B4-BE49-F238E27FC236}">
                <a16:creationId xmlns:a16="http://schemas.microsoft.com/office/drawing/2014/main" id="{52EC3828-2462-4856-9BC2-37D2053EEF58}"/>
              </a:ext>
            </a:extLst>
          </p:cNvPr>
          <p:cNvSpPr>
            <a:spLocks noGrp="1"/>
          </p:cNvSpPr>
          <p:nvPr>
            <p:ph idx="1"/>
          </p:nvPr>
        </p:nvSpPr>
        <p:spPr/>
        <p:txBody>
          <a:bodyPr/>
          <a:lstStyle/>
          <a:p>
            <a:r>
              <a:rPr lang="en-US" dirty="0"/>
              <a:t>Demonstrated further abilities to </a:t>
            </a:r>
            <a:r>
              <a:rPr lang="en-US" u="sng" dirty="0"/>
              <a:t>incorporate nuclear data covariance</a:t>
            </a:r>
            <a:r>
              <a:rPr lang="en-US" dirty="0"/>
              <a:t> into fixed radiation transport simulations</a:t>
            </a:r>
          </a:p>
          <a:p>
            <a:r>
              <a:rPr lang="en-US" dirty="0"/>
              <a:t>Improved the ability to </a:t>
            </a:r>
            <a:r>
              <a:rPr lang="en-US" u="sng" dirty="0"/>
              <a:t>generate synthetic fission product debris</a:t>
            </a:r>
          </a:p>
          <a:p>
            <a:r>
              <a:rPr lang="en-US" dirty="0"/>
              <a:t>Advanced the </a:t>
            </a:r>
            <a:r>
              <a:rPr lang="en-US" u="sng" dirty="0"/>
              <a:t>field of neutron spectral shaping</a:t>
            </a:r>
            <a:r>
              <a:rPr lang="en-US" dirty="0"/>
              <a:t> for radiation effects testing simulators</a:t>
            </a:r>
          </a:p>
          <a:p>
            <a:r>
              <a:rPr lang="en-US" dirty="0"/>
              <a:t>Developed methodology for </a:t>
            </a:r>
            <a:r>
              <a:rPr lang="en-US" u="sng" dirty="0"/>
              <a:t>quantifying the neutron flux uncertainty</a:t>
            </a:r>
            <a:r>
              <a:rPr lang="en-US" dirty="0"/>
              <a:t> for foil activation unfolding of neutron energy spectra</a:t>
            </a:r>
          </a:p>
          <a:p>
            <a:r>
              <a:rPr lang="en-US" dirty="0"/>
              <a:t>Contribution to future </a:t>
            </a:r>
            <a:r>
              <a:rPr lang="en-US" u="sng" dirty="0"/>
              <a:t>improvements to SCALE</a:t>
            </a:r>
          </a:p>
        </p:txBody>
      </p:sp>
      <p:sp>
        <p:nvSpPr>
          <p:cNvPr id="4" name="Slide Number Placeholder 3">
            <a:extLst>
              <a:ext uri="{FF2B5EF4-FFF2-40B4-BE49-F238E27FC236}">
                <a16:creationId xmlns:a16="http://schemas.microsoft.com/office/drawing/2014/main" id="{A7DA6850-A1D5-40D7-94B7-C15C7093C77E}"/>
              </a:ext>
            </a:extLst>
          </p:cNvPr>
          <p:cNvSpPr>
            <a:spLocks noGrp="1"/>
          </p:cNvSpPr>
          <p:nvPr>
            <p:ph type="sldNum" sz="quarter" idx="10"/>
          </p:nvPr>
        </p:nvSpPr>
        <p:spPr/>
        <p:txBody>
          <a:bodyPr/>
          <a:lstStyle/>
          <a:p>
            <a:pPr>
              <a:defRPr/>
            </a:pPr>
            <a:fld id="{19845459-3F1B-4F43-8FC0-35ADCE8623CC}" type="slidenum">
              <a:rPr lang="en-US" smtClean="0"/>
              <a:pPr>
                <a:defRPr/>
              </a:pPr>
              <a:t>40</a:t>
            </a:fld>
            <a:endParaRPr lang="en-US"/>
          </a:p>
        </p:txBody>
      </p:sp>
    </p:spTree>
    <p:extLst>
      <p:ext uri="{BB962C8B-B14F-4D97-AF65-F5344CB8AC3E}">
        <p14:creationId xmlns:p14="http://schemas.microsoft.com/office/powerpoint/2010/main" val="2558142837"/>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F19917-7A90-44C5-8B0F-8D424BD92F38}"/>
              </a:ext>
            </a:extLst>
          </p:cNvPr>
          <p:cNvSpPr>
            <a:spLocks noGrp="1"/>
          </p:cNvSpPr>
          <p:nvPr>
            <p:ph type="title"/>
          </p:nvPr>
        </p:nvSpPr>
        <p:spPr/>
        <p:txBody>
          <a:bodyPr/>
          <a:lstStyle/>
          <a:p>
            <a:r>
              <a:rPr lang="en-US" sz="2800" dirty="0"/>
              <a:t>HEU Fission Spectra</a:t>
            </a:r>
          </a:p>
        </p:txBody>
      </p:sp>
      <p:sp>
        <p:nvSpPr>
          <p:cNvPr id="4" name="Slide Number Placeholder 3">
            <a:extLst>
              <a:ext uri="{FF2B5EF4-FFF2-40B4-BE49-F238E27FC236}">
                <a16:creationId xmlns:a16="http://schemas.microsoft.com/office/drawing/2014/main" id="{7E0DFEFC-D526-4085-B0F1-E432B04887E1}"/>
              </a:ext>
            </a:extLst>
          </p:cNvPr>
          <p:cNvSpPr>
            <a:spLocks noGrp="1"/>
          </p:cNvSpPr>
          <p:nvPr>
            <p:ph type="sldNum" sz="quarter" idx="10"/>
          </p:nvPr>
        </p:nvSpPr>
        <p:spPr/>
        <p:txBody>
          <a:bodyPr/>
          <a:lstStyle/>
          <a:p>
            <a:pPr>
              <a:defRPr/>
            </a:pPr>
            <a:fld id="{19845459-3F1B-4F43-8FC0-35ADCE8623CC}" type="slidenum">
              <a:rPr lang="en-US" smtClean="0"/>
              <a:pPr>
                <a:defRPr/>
              </a:pPr>
              <a:t>41</a:t>
            </a:fld>
            <a:endParaRPr lang="en-US"/>
          </a:p>
        </p:txBody>
      </p:sp>
      <p:pic>
        <p:nvPicPr>
          <p:cNvPr id="12" name="Content Placeholder 5">
            <a:extLst>
              <a:ext uri="{FF2B5EF4-FFF2-40B4-BE49-F238E27FC236}">
                <a16:creationId xmlns:a16="http://schemas.microsoft.com/office/drawing/2014/main" id="{A570C8DC-B412-448F-846C-D02CAE84DBC9}"/>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0" y="1772350"/>
            <a:ext cx="4591527" cy="3352800"/>
          </a:xfrm>
        </p:spPr>
      </p:pic>
      <p:pic>
        <p:nvPicPr>
          <p:cNvPr id="13" name="Picture 12">
            <a:extLst>
              <a:ext uri="{FF2B5EF4-FFF2-40B4-BE49-F238E27FC236}">
                <a16:creationId xmlns:a16="http://schemas.microsoft.com/office/drawing/2014/main" id="{0DA553F5-62F8-4353-AABB-A9EE0C9C8F4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52473" y="1752600"/>
            <a:ext cx="4591527" cy="3352800"/>
          </a:xfrm>
          <a:prstGeom prst="rect">
            <a:avLst/>
          </a:prstGeom>
        </p:spPr>
      </p:pic>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1393D4CB-A3B4-44DE-8F77-8A5C4A124807}"/>
                  </a:ext>
                </a:extLst>
              </p:cNvPr>
              <p:cNvSpPr txBox="1"/>
              <p:nvPr/>
            </p:nvSpPr>
            <p:spPr>
              <a:xfrm>
                <a:off x="2438400" y="5211695"/>
                <a:ext cx="5800942" cy="375552"/>
              </a:xfrm>
              <a:prstGeom prst="rect">
                <a:avLst/>
              </a:prstGeom>
              <a:noFill/>
            </p:spPr>
            <p:txBody>
              <a:bodyPr wrap="square" rtlCol="0">
                <a:spAutoFit/>
              </a:bodyPr>
              <a:lstStyle/>
              <a:p>
                <a:r>
                  <a:rPr lang="en-US" b="1" dirty="0"/>
                  <a:t>ETA Produced </a:t>
                </a:r>
                <a14:m>
                  <m:oMath xmlns:m="http://schemas.openxmlformats.org/officeDocument/2006/math">
                    <m:r>
                      <a:rPr lang="en-US" b="1" i="1" smtClean="0">
                        <a:latin typeface="Cambria Math" panose="02040503050406030204" pitchFamily="18" charset="0"/>
                      </a:rPr>
                      <m:t>𝟐</m:t>
                    </m:r>
                    <m:r>
                      <a:rPr lang="en-US" b="1" i="1" smtClean="0">
                        <a:latin typeface="Cambria Math" panose="02040503050406030204" pitchFamily="18" charset="0"/>
                      </a:rPr>
                      <m:t>∗</m:t>
                    </m:r>
                    <m:sSup>
                      <m:sSupPr>
                        <m:ctrlPr>
                          <a:rPr lang="en-US" b="1" i="1" smtClean="0">
                            <a:latin typeface="Cambria Math" panose="02040503050406030204" pitchFamily="18" charset="0"/>
                          </a:rPr>
                        </m:ctrlPr>
                      </m:sSupPr>
                      <m:e>
                        <m:r>
                          <a:rPr lang="en-US" b="1" i="1" smtClean="0">
                            <a:latin typeface="Cambria Math" panose="02040503050406030204" pitchFamily="18" charset="0"/>
                          </a:rPr>
                          <m:t>𝟏𝟎</m:t>
                        </m:r>
                      </m:e>
                      <m:sup>
                        <m:r>
                          <a:rPr lang="en-US" b="1" i="1" smtClean="0">
                            <a:latin typeface="Cambria Math" panose="02040503050406030204" pitchFamily="18" charset="0"/>
                          </a:rPr>
                          <m:t>𝟗</m:t>
                        </m:r>
                      </m:sup>
                    </m:sSup>
                    <m:r>
                      <a:rPr lang="en-US" b="1" i="1" smtClean="0">
                        <a:latin typeface="Cambria Math" panose="02040503050406030204" pitchFamily="18" charset="0"/>
                      </a:rPr>
                      <m:t>±</m:t>
                    </m:r>
                    <m:r>
                      <a:rPr lang="en-US" b="1" i="1" smtClean="0">
                        <a:latin typeface="Cambria Math" panose="02040503050406030204" pitchFamily="18" charset="0"/>
                      </a:rPr>
                      <m:t>𝟏</m:t>
                    </m:r>
                    <m:r>
                      <a:rPr lang="en-US" b="1" i="1" smtClean="0">
                        <a:latin typeface="Cambria Math" panose="02040503050406030204" pitchFamily="18" charset="0"/>
                      </a:rPr>
                      <m:t>%</m:t>
                    </m:r>
                  </m:oMath>
                </a14:m>
                <a:r>
                  <a:rPr lang="en-US" b="1" dirty="0"/>
                  <a:t> fissions </a:t>
                </a:r>
              </a:p>
            </p:txBody>
          </p:sp>
        </mc:Choice>
        <mc:Fallback xmlns="">
          <p:sp>
            <p:nvSpPr>
              <p:cNvPr id="14" name="TextBox 13">
                <a:extLst>
                  <a:ext uri="{FF2B5EF4-FFF2-40B4-BE49-F238E27FC236}">
                    <a16:creationId xmlns:a16="http://schemas.microsoft.com/office/drawing/2014/main" id="{1393D4CB-A3B4-44DE-8F77-8A5C4A124807}"/>
                  </a:ext>
                </a:extLst>
              </p:cNvPr>
              <p:cNvSpPr txBox="1">
                <a:spLocks noRot="1" noChangeAspect="1" noMove="1" noResize="1" noEditPoints="1" noAdjustHandles="1" noChangeArrowheads="1" noChangeShapeType="1" noTextEdit="1"/>
              </p:cNvSpPr>
              <p:nvPr/>
            </p:nvSpPr>
            <p:spPr>
              <a:xfrm>
                <a:off x="2438400" y="5211695"/>
                <a:ext cx="5800942" cy="375552"/>
              </a:xfrm>
              <a:prstGeom prst="rect">
                <a:avLst/>
              </a:prstGeom>
              <a:blipFill>
                <a:blip r:embed="rId4"/>
                <a:stretch>
                  <a:fillRect l="-840" t="-6452" b="-25806"/>
                </a:stretch>
              </a:blipFill>
            </p:spPr>
            <p:txBody>
              <a:bodyPr/>
              <a:lstStyle/>
              <a:p>
                <a:r>
                  <a:rPr lang="en-US">
                    <a:noFill/>
                  </a:rPr>
                  <a:t> </a:t>
                </a:r>
              </a:p>
            </p:txBody>
          </p:sp>
        </mc:Fallback>
      </mc:AlternateContent>
    </p:spTree>
    <p:extLst>
      <p:ext uri="{BB962C8B-B14F-4D97-AF65-F5344CB8AC3E}">
        <p14:creationId xmlns:p14="http://schemas.microsoft.com/office/powerpoint/2010/main" val="2056300247"/>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C840B-BEA6-4866-A326-9075BB644D07}"/>
              </a:ext>
            </a:extLst>
          </p:cNvPr>
          <p:cNvSpPr>
            <a:spLocks noGrp="1"/>
          </p:cNvSpPr>
          <p:nvPr>
            <p:ph type="title"/>
          </p:nvPr>
        </p:nvSpPr>
        <p:spPr/>
        <p:txBody>
          <a:bodyPr/>
          <a:lstStyle/>
          <a:p>
            <a:r>
              <a:rPr lang="en-US" sz="2800" dirty="0"/>
              <a:t> Case study – Impact of weighting function on  systematic uncertainty </a:t>
            </a:r>
          </a:p>
        </p:txBody>
      </p:sp>
      <p:sp>
        <p:nvSpPr>
          <p:cNvPr id="4" name="Slide Number Placeholder 3">
            <a:extLst>
              <a:ext uri="{FF2B5EF4-FFF2-40B4-BE49-F238E27FC236}">
                <a16:creationId xmlns:a16="http://schemas.microsoft.com/office/drawing/2014/main" id="{A7DA6850-A1D5-40D7-94B7-C15C7093C77E}"/>
              </a:ext>
            </a:extLst>
          </p:cNvPr>
          <p:cNvSpPr>
            <a:spLocks noGrp="1"/>
          </p:cNvSpPr>
          <p:nvPr>
            <p:ph type="sldNum" sz="quarter" idx="10"/>
          </p:nvPr>
        </p:nvSpPr>
        <p:spPr/>
        <p:txBody>
          <a:bodyPr/>
          <a:lstStyle/>
          <a:p>
            <a:pPr>
              <a:defRPr/>
            </a:pPr>
            <a:fld id="{19845459-3F1B-4F43-8FC0-35ADCE8623CC}" type="slidenum">
              <a:rPr lang="en-US" smtClean="0"/>
              <a:pPr>
                <a:defRPr/>
              </a:pPr>
              <a:t>42</a:t>
            </a:fld>
            <a:endParaRPr lang="en-US"/>
          </a:p>
        </p:txBody>
      </p:sp>
      <p:sp>
        <p:nvSpPr>
          <p:cNvPr id="18" name="Content Placeholder 2">
            <a:extLst>
              <a:ext uri="{FF2B5EF4-FFF2-40B4-BE49-F238E27FC236}">
                <a16:creationId xmlns:a16="http://schemas.microsoft.com/office/drawing/2014/main" id="{8888A602-9247-48C6-8EB6-743485697C7B}"/>
              </a:ext>
            </a:extLst>
          </p:cNvPr>
          <p:cNvSpPr txBox="1">
            <a:spLocks/>
          </p:cNvSpPr>
          <p:nvPr/>
        </p:nvSpPr>
        <p:spPr>
          <a:xfrm>
            <a:off x="0" y="1176861"/>
            <a:ext cx="8915400" cy="4876800"/>
          </a:xfrm>
          <a:prstGeom prst="rect">
            <a:avLst/>
          </a:prstGeom>
        </p:spPr>
        <p:txBody>
          <a:bodyPr/>
          <a:lstStyle>
            <a:lvl1pPr marL="331788" indent="-331788" algn="l" rtl="0" eaLnBrk="0" fontAlgn="base" hangingPunct="0">
              <a:spcBef>
                <a:spcPct val="20000"/>
              </a:spcBef>
              <a:spcAft>
                <a:spcPct val="0"/>
              </a:spcAft>
              <a:buChar char="•"/>
              <a:defRPr sz="2400">
                <a:solidFill>
                  <a:schemeClr val="tx1"/>
                </a:solidFill>
                <a:latin typeface="+mn-lt"/>
                <a:ea typeface="+mn-ea"/>
                <a:cs typeface="+mn-cs"/>
              </a:defRPr>
            </a:lvl1pPr>
            <a:lvl2pPr marL="730250" indent="-274638" algn="l" rtl="0" eaLnBrk="0" fontAlgn="base" hangingPunct="0">
              <a:spcBef>
                <a:spcPct val="20000"/>
              </a:spcBef>
              <a:spcAft>
                <a:spcPct val="0"/>
              </a:spcAft>
              <a:buFont typeface="Wingdings" pitchFamily="2" charset="2"/>
              <a:buChar char="§"/>
              <a:defRPr sz="2200">
                <a:solidFill>
                  <a:schemeClr val="tx1"/>
                </a:solidFill>
                <a:latin typeface="+mn-lt"/>
              </a:defRPr>
            </a:lvl2pPr>
            <a:lvl3pPr marL="1130300" indent="-217488" algn="l" rtl="0" eaLnBrk="0" fontAlgn="base" hangingPunct="0">
              <a:spcBef>
                <a:spcPct val="20000"/>
              </a:spcBef>
              <a:spcAft>
                <a:spcPct val="0"/>
              </a:spcAft>
              <a:buChar char="•"/>
              <a:defRPr>
                <a:solidFill>
                  <a:schemeClr val="tx1"/>
                </a:solidFill>
                <a:latin typeface="+mn-lt"/>
              </a:defRPr>
            </a:lvl3pPr>
            <a:lvl4pPr marL="1585913" indent="-217488" algn="l" rtl="0" eaLnBrk="0" fontAlgn="base" hangingPunct="0">
              <a:spcBef>
                <a:spcPct val="20000"/>
              </a:spcBef>
              <a:spcAft>
                <a:spcPct val="0"/>
              </a:spcAft>
              <a:buFont typeface="Wingdings" pitchFamily="2" charset="2"/>
              <a:buChar char="§"/>
              <a:defRPr>
                <a:solidFill>
                  <a:schemeClr val="tx1"/>
                </a:solidFill>
                <a:latin typeface="+mn-lt"/>
              </a:defRPr>
            </a:lvl4pPr>
            <a:lvl5pPr marL="2041525" indent="-217488" algn="l" rtl="0" eaLnBrk="0" fontAlgn="base" hangingPunct="0">
              <a:spcBef>
                <a:spcPct val="20000"/>
              </a:spcBef>
              <a:spcAft>
                <a:spcPct val="0"/>
              </a:spcAft>
              <a:buChar char="»"/>
              <a:defRPr>
                <a:solidFill>
                  <a:schemeClr val="tx1"/>
                </a:solidFill>
                <a:latin typeface="+mn-lt"/>
              </a:defRPr>
            </a:lvl5pPr>
            <a:lvl6pPr marL="2503999" indent="-227637" algn="l" rtl="0" fontAlgn="base">
              <a:spcBef>
                <a:spcPct val="20000"/>
              </a:spcBef>
              <a:spcAft>
                <a:spcPct val="0"/>
              </a:spcAft>
              <a:buChar char="»"/>
              <a:defRPr>
                <a:solidFill>
                  <a:schemeClr val="tx1"/>
                </a:solidFill>
                <a:latin typeface="+mn-lt"/>
              </a:defRPr>
            </a:lvl6pPr>
            <a:lvl7pPr marL="2959268" indent="-227637" algn="l" rtl="0" fontAlgn="base">
              <a:spcBef>
                <a:spcPct val="20000"/>
              </a:spcBef>
              <a:spcAft>
                <a:spcPct val="0"/>
              </a:spcAft>
              <a:buChar char="»"/>
              <a:defRPr>
                <a:solidFill>
                  <a:schemeClr val="tx1"/>
                </a:solidFill>
                <a:latin typeface="+mn-lt"/>
              </a:defRPr>
            </a:lvl7pPr>
            <a:lvl8pPr marL="3414540" indent="-227637" algn="l" rtl="0" fontAlgn="base">
              <a:spcBef>
                <a:spcPct val="20000"/>
              </a:spcBef>
              <a:spcAft>
                <a:spcPct val="0"/>
              </a:spcAft>
              <a:buChar char="»"/>
              <a:defRPr>
                <a:solidFill>
                  <a:schemeClr val="tx1"/>
                </a:solidFill>
                <a:latin typeface="+mn-lt"/>
              </a:defRPr>
            </a:lvl8pPr>
            <a:lvl9pPr marL="3869808" indent="-227637" algn="l" rtl="0" fontAlgn="base">
              <a:spcBef>
                <a:spcPct val="20000"/>
              </a:spcBef>
              <a:spcAft>
                <a:spcPct val="0"/>
              </a:spcAft>
              <a:buChar char="»"/>
              <a:defRPr>
                <a:solidFill>
                  <a:schemeClr val="tx1"/>
                </a:solidFill>
                <a:latin typeface="+mn-lt"/>
              </a:defRPr>
            </a:lvl9pPr>
          </a:lstStyle>
          <a:p>
            <a:r>
              <a:rPr lang="en-US" sz="1800" kern="0" baseline="30000" dirty="0"/>
              <a:t>58</a:t>
            </a:r>
            <a:r>
              <a:rPr lang="en-US" sz="1800" kern="0" dirty="0"/>
              <a:t>Ni (n,2n) comparison between SCALE 252 Group and CE</a:t>
            </a:r>
          </a:p>
          <a:p>
            <a:r>
              <a:rPr lang="en-US" sz="1800" kern="0" dirty="0"/>
              <a:t>1 n/cm</a:t>
            </a:r>
            <a:r>
              <a:rPr lang="en-US" sz="1800" kern="0" baseline="30000" dirty="0"/>
              <a:t>2</a:t>
            </a:r>
            <a:r>
              <a:rPr lang="en-US" sz="1800" kern="0" dirty="0"/>
              <a:t>-s flux scaled by bin width from 12.4 (Threshold) – 14 MeV  </a:t>
            </a:r>
          </a:p>
          <a:p>
            <a:pPr marL="0" indent="0">
              <a:buNone/>
            </a:pPr>
            <a:r>
              <a:rPr lang="en-US" sz="2000" kern="0" dirty="0"/>
              <a:t> </a:t>
            </a:r>
          </a:p>
        </p:txBody>
      </p:sp>
      <p:sp>
        <p:nvSpPr>
          <p:cNvPr id="19" name="Content Placeholder 2">
            <a:extLst>
              <a:ext uri="{FF2B5EF4-FFF2-40B4-BE49-F238E27FC236}">
                <a16:creationId xmlns:a16="http://schemas.microsoft.com/office/drawing/2014/main" id="{F31930FB-E040-499C-A084-05BB6398E428}"/>
              </a:ext>
            </a:extLst>
          </p:cNvPr>
          <p:cNvSpPr txBox="1">
            <a:spLocks/>
          </p:cNvSpPr>
          <p:nvPr/>
        </p:nvSpPr>
        <p:spPr>
          <a:xfrm>
            <a:off x="4890530" y="2590800"/>
            <a:ext cx="3429000" cy="3783255"/>
          </a:xfrm>
          <a:prstGeom prst="rect">
            <a:avLst/>
          </a:prstGeom>
        </p:spPr>
        <p:txBody>
          <a:bodyPr/>
          <a:lstStyle>
            <a:lvl1pPr marL="331788" indent="-331788" algn="l" rtl="0" eaLnBrk="0" fontAlgn="base" hangingPunct="0">
              <a:spcBef>
                <a:spcPct val="20000"/>
              </a:spcBef>
              <a:spcAft>
                <a:spcPct val="0"/>
              </a:spcAft>
              <a:buChar char="•"/>
              <a:defRPr sz="2400">
                <a:solidFill>
                  <a:schemeClr val="tx1"/>
                </a:solidFill>
                <a:latin typeface="+mn-lt"/>
                <a:ea typeface="+mn-ea"/>
                <a:cs typeface="+mn-cs"/>
              </a:defRPr>
            </a:lvl1pPr>
            <a:lvl2pPr marL="730250" indent="-274638" algn="l" rtl="0" eaLnBrk="0" fontAlgn="base" hangingPunct="0">
              <a:spcBef>
                <a:spcPct val="20000"/>
              </a:spcBef>
              <a:spcAft>
                <a:spcPct val="0"/>
              </a:spcAft>
              <a:buFont typeface="Wingdings" pitchFamily="2" charset="2"/>
              <a:buChar char="§"/>
              <a:defRPr sz="2200">
                <a:solidFill>
                  <a:schemeClr val="tx1"/>
                </a:solidFill>
                <a:latin typeface="+mn-lt"/>
              </a:defRPr>
            </a:lvl2pPr>
            <a:lvl3pPr marL="1130300" indent="-217488" algn="l" rtl="0" eaLnBrk="0" fontAlgn="base" hangingPunct="0">
              <a:spcBef>
                <a:spcPct val="20000"/>
              </a:spcBef>
              <a:spcAft>
                <a:spcPct val="0"/>
              </a:spcAft>
              <a:buChar char="•"/>
              <a:defRPr>
                <a:solidFill>
                  <a:schemeClr val="tx1"/>
                </a:solidFill>
                <a:latin typeface="+mn-lt"/>
              </a:defRPr>
            </a:lvl3pPr>
            <a:lvl4pPr marL="1585913" indent="-217488" algn="l" rtl="0" eaLnBrk="0" fontAlgn="base" hangingPunct="0">
              <a:spcBef>
                <a:spcPct val="20000"/>
              </a:spcBef>
              <a:spcAft>
                <a:spcPct val="0"/>
              </a:spcAft>
              <a:buFont typeface="Wingdings" pitchFamily="2" charset="2"/>
              <a:buChar char="§"/>
              <a:defRPr>
                <a:solidFill>
                  <a:schemeClr val="tx1"/>
                </a:solidFill>
                <a:latin typeface="+mn-lt"/>
              </a:defRPr>
            </a:lvl4pPr>
            <a:lvl5pPr marL="2041525" indent="-217488" algn="l" rtl="0" eaLnBrk="0" fontAlgn="base" hangingPunct="0">
              <a:spcBef>
                <a:spcPct val="20000"/>
              </a:spcBef>
              <a:spcAft>
                <a:spcPct val="0"/>
              </a:spcAft>
              <a:buChar char="»"/>
              <a:defRPr>
                <a:solidFill>
                  <a:schemeClr val="tx1"/>
                </a:solidFill>
                <a:latin typeface="+mn-lt"/>
              </a:defRPr>
            </a:lvl5pPr>
            <a:lvl6pPr marL="2503999" indent="-227637" algn="l" rtl="0" fontAlgn="base">
              <a:spcBef>
                <a:spcPct val="20000"/>
              </a:spcBef>
              <a:spcAft>
                <a:spcPct val="0"/>
              </a:spcAft>
              <a:buChar char="»"/>
              <a:defRPr>
                <a:solidFill>
                  <a:schemeClr val="tx1"/>
                </a:solidFill>
                <a:latin typeface="+mn-lt"/>
              </a:defRPr>
            </a:lvl6pPr>
            <a:lvl7pPr marL="2959268" indent="-227637" algn="l" rtl="0" fontAlgn="base">
              <a:spcBef>
                <a:spcPct val="20000"/>
              </a:spcBef>
              <a:spcAft>
                <a:spcPct val="0"/>
              </a:spcAft>
              <a:buChar char="»"/>
              <a:defRPr>
                <a:solidFill>
                  <a:schemeClr val="tx1"/>
                </a:solidFill>
                <a:latin typeface="+mn-lt"/>
              </a:defRPr>
            </a:lvl7pPr>
            <a:lvl8pPr marL="3414540" indent="-227637" algn="l" rtl="0" fontAlgn="base">
              <a:spcBef>
                <a:spcPct val="20000"/>
              </a:spcBef>
              <a:spcAft>
                <a:spcPct val="0"/>
              </a:spcAft>
              <a:buChar char="»"/>
              <a:defRPr>
                <a:solidFill>
                  <a:schemeClr val="tx1"/>
                </a:solidFill>
                <a:latin typeface="+mn-lt"/>
              </a:defRPr>
            </a:lvl8pPr>
            <a:lvl9pPr marL="3869808" indent="-227637" algn="l" rtl="0" fontAlgn="base">
              <a:spcBef>
                <a:spcPct val="20000"/>
              </a:spcBef>
              <a:spcAft>
                <a:spcPct val="0"/>
              </a:spcAft>
              <a:buChar char="»"/>
              <a:defRPr>
                <a:solidFill>
                  <a:schemeClr val="tx1"/>
                </a:solidFill>
                <a:latin typeface="+mn-lt"/>
              </a:defRPr>
            </a:lvl9pPr>
          </a:lstStyle>
          <a:p>
            <a:pPr marL="0" indent="0">
              <a:buNone/>
            </a:pPr>
            <a:endParaRPr lang="en-US" sz="2200" kern="0" baseline="30000" dirty="0"/>
          </a:p>
          <a:p>
            <a:pPr marL="0" indent="0">
              <a:buNone/>
            </a:pPr>
            <a:endParaRPr lang="en-US" sz="2200" kern="0" baseline="30000" dirty="0"/>
          </a:p>
          <a:p>
            <a:pPr marL="0" indent="0">
              <a:buNone/>
            </a:pPr>
            <a:endParaRPr lang="en-US" sz="2200" kern="0" baseline="30000" dirty="0"/>
          </a:p>
          <a:p>
            <a:pPr marL="0" indent="0">
              <a:buNone/>
            </a:pPr>
            <a:endParaRPr lang="en-US" sz="2200" kern="0" baseline="30000" dirty="0"/>
          </a:p>
          <a:p>
            <a:pPr marL="0" indent="0">
              <a:buNone/>
            </a:pPr>
            <a:endParaRPr lang="en-US" sz="2200" kern="0" baseline="30000" dirty="0"/>
          </a:p>
          <a:p>
            <a:pPr marL="0" indent="0">
              <a:buNone/>
            </a:pPr>
            <a:endParaRPr lang="en-US" sz="2200" kern="0" baseline="30000" dirty="0"/>
          </a:p>
          <a:p>
            <a:pPr marL="0" indent="0">
              <a:buNone/>
            </a:pPr>
            <a:endParaRPr lang="en-US" sz="2200" kern="0" baseline="30000" dirty="0"/>
          </a:p>
          <a:p>
            <a:pPr marL="0" indent="0">
              <a:buNone/>
            </a:pPr>
            <a:endParaRPr lang="en-US" sz="2200" kern="0" baseline="30000" dirty="0"/>
          </a:p>
          <a:p>
            <a:pPr marL="0" indent="0">
              <a:buNone/>
            </a:pPr>
            <a:endParaRPr lang="en-US" sz="2200" kern="0" baseline="30000" dirty="0"/>
          </a:p>
          <a:p>
            <a:pPr marL="0" indent="0">
              <a:buNone/>
            </a:pPr>
            <a:endParaRPr lang="en-US" sz="2200" kern="0" baseline="30000" dirty="0"/>
          </a:p>
          <a:p>
            <a:pPr marL="0" indent="0">
              <a:buNone/>
            </a:pPr>
            <a:endParaRPr lang="en-US" sz="2200" kern="0" baseline="30000" dirty="0"/>
          </a:p>
          <a:p>
            <a:pPr marL="0" indent="0">
              <a:buNone/>
            </a:pPr>
            <a:endParaRPr lang="en-US" sz="2200" kern="0" baseline="30000" dirty="0"/>
          </a:p>
        </p:txBody>
      </p:sp>
      <p:pic>
        <p:nvPicPr>
          <p:cNvPr id="20" name="Content Placeholder 12">
            <a:extLst>
              <a:ext uri="{FF2B5EF4-FFF2-40B4-BE49-F238E27FC236}">
                <a16:creationId xmlns:a16="http://schemas.microsoft.com/office/drawing/2014/main" id="{DC65DED1-27B7-4CC9-997E-EAD503B32CD8}"/>
              </a:ext>
            </a:extLst>
          </p:cNvPr>
          <p:cNvPicPr>
            <a:picLocks noChangeAspect="1"/>
          </p:cNvPicPr>
          <p:nvPr/>
        </p:nvPicPr>
        <p:blipFill>
          <a:blip r:embed="rId3"/>
          <a:stretch>
            <a:fillRect/>
          </a:stretch>
        </p:blipFill>
        <p:spPr>
          <a:xfrm>
            <a:off x="3621984" y="4249886"/>
            <a:ext cx="3048711" cy="2200725"/>
          </a:xfrm>
          <a:prstGeom prst="rect">
            <a:avLst/>
          </a:prstGeom>
        </p:spPr>
      </p:pic>
      <p:pic>
        <p:nvPicPr>
          <p:cNvPr id="7" name="Picture 6">
            <a:extLst>
              <a:ext uri="{FF2B5EF4-FFF2-40B4-BE49-F238E27FC236}">
                <a16:creationId xmlns:a16="http://schemas.microsoft.com/office/drawing/2014/main" id="{17E77C1F-F6B8-4C95-9F5A-A9B88F326C75}"/>
              </a:ext>
            </a:extLst>
          </p:cNvPr>
          <p:cNvPicPr>
            <a:picLocks noChangeAspect="1"/>
          </p:cNvPicPr>
          <p:nvPr/>
        </p:nvPicPr>
        <p:blipFill>
          <a:blip r:embed="rId4"/>
          <a:stretch>
            <a:fillRect/>
          </a:stretch>
        </p:blipFill>
        <p:spPr>
          <a:xfrm>
            <a:off x="5080" y="1828800"/>
            <a:ext cx="3021035" cy="2148729"/>
          </a:xfrm>
          <a:prstGeom prst="rect">
            <a:avLst/>
          </a:prstGeom>
        </p:spPr>
      </p:pic>
      <p:pic>
        <p:nvPicPr>
          <p:cNvPr id="8" name="Picture 7">
            <a:extLst>
              <a:ext uri="{FF2B5EF4-FFF2-40B4-BE49-F238E27FC236}">
                <a16:creationId xmlns:a16="http://schemas.microsoft.com/office/drawing/2014/main" id="{6EE26BEA-5BEE-49AA-8FBD-371E25D74716}"/>
              </a:ext>
            </a:extLst>
          </p:cNvPr>
          <p:cNvPicPr>
            <a:picLocks noChangeAspect="1"/>
          </p:cNvPicPr>
          <p:nvPr/>
        </p:nvPicPr>
        <p:blipFill>
          <a:blip r:embed="rId5"/>
          <a:stretch>
            <a:fillRect/>
          </a:stretch>
        </p:blipFill>
        <p:spPr>
          <a:xfrm>
            <a:off x="-9318" y="4249886"/>
            <a:ext cx="3021035" cy="2164250"/>
          </a:xfrm>
          <a:prstGeom prst="rect">
            <a:avLst/>
          </a:prstGeom>
        </p:spPr>
      </p:pic>
      <p:pic>
        <p:nvPicPr>
          <p:cNvPr id="9" name="Picture 8">
            <a:extLst>
              <a:ext uri="{FF2B5EF4-FFF2-40B4-BE49-F238E27FC236}">
                <a16:creationId xmlns:a16="http://schemas.microsoft.com/office/drawing/2014/main" id="{6C841802-5784-490F-A511-C153E23C49F5}"/>
              </a:ext>
            </a:extLst>
          </p:cNvPr>
          <p:cNvPicPr>
            <a:picLocks noChangeAspect="1"/>
          </p:cNvPicPr>
          <p:nvPr/>
        </p:nvPicPr>
        <p:blipFill>
          <a:blip r:embed="rId6"/>
          <a:stretch>
            <a:fillRect/>
          </a:stretch>
        </p:blipFill>
        <p:spPr>
          <a:xfrm>
            <a:off x="4077683" y="1828800"/>
            <a:ext cx="3048713" cy="2143934"/>
          </a:xfrm>
          <a:prstGeom prst="rect">
            <a:avLst/>
          </a:prstGeom>
        </p:spPr>
      </p:pic>
      <p:sp>
        <p:nvSpPr>
          <p:cNvPr id="10" name="TextBox 9">
            <a:extLst>
              <a:ext uri="{FF2B5EF4-FFF2-40B4-BE49-F238E27FC236}">
                <a16:creationId xmlns:a16="http://schemas.microsoft.com/office/drawing/2014/main" id="{6EC4D2F8-3BC9-48B1-9D5B-1D0C6C1FFEEA}"/>
              </a:ext>
            </a:extLst>
          </p:cNvPr>
          <p:cNvSpPr txBox="1"/>
          <p:nvPr/>
        </p:nvSpPr>
        <p:spPr>
          <a:xfrm>
            <a:off x="7260701" y="2286328"/>
            <a:ext cx="1566113" cy="923330"/>
          </a:xfrm>
          <a:prstGeom prst="rect">
            <a:avLst/>
          </a:prstGeom>
          <a:noFill/>
        </p:spPr>
        <p:txBody>
          <a:bodyPr wrap="square" rtlCol="0">
            <a:spAutoFit/>
          </a:bodyPr>
          <a:lstStyle/>
          <a:p>
            <a:r>
              <a:rPr lang="en-US" dirty="0"/>
              <a:t>Ni-58 (n,2n) SAMPLER Samples </a:t>
            </a:r>
          </a:p>
        </p:txBody>
      </p:sp>
      <p:cxnSp>
        <p:nvCxnSpPr>
          <p:cNvPr id="6" name="Straight Arrow Connector 5">
            <a:extLst>
              <a:ext uri="{FF2B5EF4-FFF2-40B4-BE49-F238E27FC236}">
                <a16:creationId xmlns:a16="http://schemas.microsoft.com/office/drawing/2014/main" id="{574B04DB-FDE2-47FA-B274-172650B65F66}"/>
              </a:ext>
            </a:extLst>
          </p:cNvPr>
          <p:cNvCxnSpPr>
            <a:cxnSpLocks/>
            <a:stCxn id="7" idx="3"/>
            <a:endCxn id="9" idx="1"/>
          </p:cNvCxnSpPr>
          <p:nvPr/>
        </p:nvCxnSpPr>
        <p:spPr bwMode="auto">
          <a:xfrm flipV="1">
            <a:off x="3026115" y="2900767"/>
            <a:ext cx="1051568" cy="2398"/>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21" name="Straight Arrow Connector 20">
            <a:extLst>
              <a:ext uri="{FF2B5EF4-FFF2-40B4-BE49-F238E27FC236}">
                <a16:creationId xmlns:a16="http://schemas.microsoft.com/office/drawing/2014/main" id="{E57966C0-28D0-4061-9DEE-D98515FF692C}"/>
              </a:ext>
            </a:extLst>
          </p:cNvPr>
          <p:cNvCxnSpPr>
            <a:cxnSpLocks/>
            <a:stCxn id="8" idx="3"/>
            <a:endCxn id="9" idx="1"/>
          </p:cNvCxnSpPr>
          <p:nvPr/>
        </p:nvCxnSpPr>
        <p:spPr bwMode="auto">
          <a:xfrm flipV="1">
            <a:off x="3011717" y="2900767"/>
            <a:ext cx="1065966" cy="2431244"/>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23" name="Straight Arrow Connector 22">
            <a:extLst>
              <a:ext uri="{FF2B5EF4-FFF2-40B4-BE49-F238E27FC236}">
                <a16:creationId xmlns:a16="http://schemas.microsoft.com/office/drawing/2014/main" id="{2C594AAE-7C47-4D3C-95EC-29D4E663A0AC}"/>
              </a:ext>
            </a:extLst>
          </p:cNvPr>
          <p:cNvCxnSpPr>
            <a:cxnSpLocks/>
            <a:endCxn id="45" idx="1"/>
          </p:cNvCxnSpPr>
          <p:nvPr/>
        </p:nvCxnSpPr>
        <p:spPr bwMode="auto">
          <a:xfrm>
            <a:off x="6353237" y="3864621"/>
            <a:ext cx="595869" cy="226933"/>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40" name="TextBox 39">
            <a:extLst>
              <a:ext uri="{FF2B5EF4-FFF2-40B4-BE49-F238E27FC236}">
                <a16:creationId xmlns:a16="http://schemas.microsoft.com/office/drawing/2014/main" id="{1500EDAA-BC2D-4347-9CD7-D58F3A8D1313}"/>
              </a:ext>
            </a:extLst>
          </p:cNvPr>
          <p:cNvSpPr txBox="1"/>
          <p:nvPr/>
        </p:nvSpPr>
        <p:spPr>
          <a:xfrm rot="17629617">
            <a:off x="2219793" y="3788068"/>
            <a:ext cx="2514600" cy="369332"/>
          </a:xfrm>
          <a:prstGeom prst="rect">
            <a:avLst/>
          </a:prstGeom>
          <a:noFill/>
        </p:spPr>
        <p:txBody>
          <a:bodyPr wrap="square" rtlCol="0">
            <a:spAutoFit/>
          </a:bodyPr>
          <a:lstStyle/>
          <a:p>
            <a:r>
              <a:rPr lang="en-US" dirty="0"/>
              <a:t>Sample Cross-section</a:t>
            </a:r>
          </a:p>
        </p:txBody>
      </p:sp>
      <mc:AlternateContent xmlns:mc="http://schemas.openxmlformats.org/markup-compatibility/2006" xmlns:a14="http://schemas.microsoft.com/office/drawing/2010/main">
        <mc:Choice Requires="a14">
          <p:sp>
            <p:nvSpPr>
              <p:cNvPr id="45" name="Rectangle 44">
                <a:extLst>
                  <a:ext uri="{FF2B5EF4-FFF2-40B4-BE49-F238E27FC236}">
                    <a16:creationId xmlns:a16="http://schemas.microsoft.com/office/drawing/2014/main" id="{7A6ECD6D-07B5-4942-A908-684B19594879}"/>
                  </a:ext>
                </a:extLst>
              </p:cNvPr>
              <p:cNvSpPr/>
              <p:nvPr/>
            </p:nvSpPr>
            <p:spPr>
              <a:xfrm>
                <a:off x="6949106" y="3887011"/>
                <a:ext cx="2272866" cy="409086"/>
              </a:xfrm>
              <a:prstGeom prst="rect">
                <a:avLst/>
              </a:prstGeom>
            </p:spPr>
            <p:txBody>
              <a:bodyPr wrap="none">
                <a:spAutoFit/>
              </a:bodyPr>
              <a:lstStyle/>
              <a:p>
                <a:pPr>
                  <a:spcAft>
                    <a:spcPts val="600"/>
                  </a:spcAft>
                </a:pPr>
                <a14:m>
                  <m:oMath xmlns:m="http://schemas.openxmlformats.org/officeDocument/2006/math">
                    <m:r>
                      <a:rPr lang="en-US" i="1" smtClean="0">
                        <a:latin typeface="Cambria Math" panose="02040503050406030204" pitchFamily="18" charset="0"/>
                      </a:rPr>
                      <m:t>𝑅</m:t>
                    </m:r>
                    <m:r>
                      <a:rPr lang="en-US" i="1" smtClean="0">
                        <a:latin typeface="Cambria Math" panose="02040503050406030204" pitchFamily="18" charset="0"/>
                      </a:rPr>
                      <m:t>=</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𝑔</m:t>
                        </m:r>
                        <m:r>
                          <a:rPr lang="en-US" i="1">
                            <a:latin typeface="Cambria Math" panose="02040503050406030204" pitchFamily="18" charset="0"/>
                          </a:rPr>
                          <m:t>=1</m:t>
                        </m:r>
                      </m:sub>
                      <m:sup>
                        <m:r>
                          <a:rPr lang="en-US" i="1">
                            <a:latin typeface="Cambria Math" panose="02040503050406030204" pitchFamily="18" charset="0"/>
                          </a:rPr>
                          <m:t>𝐺</m:t>
                        </m:r>
                      </m:sup>
                      <m:e>
                        <m:sSub>
                          <m:sSubPr>
                            <m:ctrlPr>
                              <a:rPr lang="en-US" i="1">
                                <a:latin typeface="Cambria Math" panose="02040503050406030204" pitchFamily="18" charset="0"/>
                              </a:rPr>
                            </m:ctrlPr>
                          </m:sSubPr>
                          <m:e>
                            <m:sSub>
                              <m:sSubPr>
                                <m:ctrlPr>
                                  <a:rPr lang="en-US" i="1">
                                    <a:latin typeface="Cambria Math" panose="02040503050406030204" pitchFamily="18" charset="0"/>
                                  </a:rPr>
                                </m:ctrlPr>
                              </m:sSubPr>
                              <m:e>
                                <m:r>
                                  <a:rPr lang="en-US" i="1">
                                    <a:latin typeface="Cambria Math" panose="02040503050406030204" pitchFamily="18" charset="0"/>
                                  </a:rPr>
                                  <m:t>𝜙</m:t>
                                </m:r>
                              </m:e>
                              <m:sub>
                                <m:r>
                                  <a:rPr lang="en-US" i="1">
                                    <a:latin typeface="Cambria Math" panose="02040503050406030204" pitchFamily="18" charset="0"/>
                                  </a:rPr>
                                  <m:t>𝑔</m:t>
                                </m:r>
                              </m:sub>
                            </m:sSub>
                            <m:r>
                              <m:rPr>
                                <m:sty m:val="p"/>
                              </m:rPr>
                              <a:rPr lang="en-US">
                                <a:latin typeface="Cambria Math" panose="02040503050406030204" pitchFamily="18" charset="0"/>
                              </a:rPr>
                              <m:t>Σ</m:t>
                            </m:r>
                          </m:e>
                          <m:sub>
                            <m:r>
                              <a:rPr lang="en-US" i="1">
                                <a:latin typeface="Cambria Math" panose="02040503050406030204" pitchFamily="18" charset="0"/>
                              </a:rPr>
                              <m:t>𝑔</m:t>
                            </m:r>
                          </m:sub>
                        </m:sSub>
                      </m:e>
                    </m:nary>
                    <m:r>
                      <a:rPr lang="en-US" i="1">
                        <a:latin typeface="Cambria Math" panose="02040503050406030204" pitchFamily="18" charset="0"/>
                      </a:rPr>
                      <m:t>𝑉</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𝑄</m:t>
                        </m:r>
                      </m:e>
                      <m:sub>
                        <m:r>
                          <a:rPr lang="en-US" b="0" i="1" smtClean="0">
                            <a:latin typeface="Cambria Math" panose="02040503050406030204" pitchFamily="18" charset="0"/>
                          </a:rPr>
                          <m:t>𝑔</m:t>
                        </m:r>
                      </m:sub>
                    </m:sSub>
                  </m:oMath>
                </a14:m>
                <a:r>
                  <a:rPr lang="en-US" dirty="0"/>
                  <a:t> </a:t>
                </a:r>
              </a:p>
            </p:txBody>
          </p:sp>
        </mc:Choice>
        <mc:Fallback xmlns="">
          <p:sp>
            <p:nvSpPr>
              <p:cNvPr id="45" name="Rectangle 44">
                <a:extLst>
                  <a:ext uri="{FF2B5EF4-FFF2-40B4-BE49-F238E27FC236}">
                    <a16:creationId xmlns:a16="http://schemas.microsoft.com/office/drawing/2014/main" id="{7A6ECD6D-07B5-4942-A908-684B19594879}"/>
                  </a:ext>
                </a:extLst>
              </p:cNvPr>
              <p:cNvSpPr>
                <a:spLocks noRot="1" noChangeAspect="1" noMove="1" noResize="1" noEditPoints="1" noAdjustHandles="1" noChangeArrowheads="1" noChangeShapeType="1" noTextEdit="1"/>
              </p:cNvSpPr>
              <p:nvPr/>
            </p:nvSpPr>
            <p:spPr>
              <a:xfrm>
                <a:off x="6949106" y="3887011"/>
                <a:ext cx="2272866" cy="409086"/>
              </a:xfrm>
              <a:prstGeom prst="rect">
                <a:avLst/>
              </a:prstGeom>
              <a:blipFill>
                <a:blip r:embed="rId7"/>
                <a:stretch>
                  <a:fillRect t="-104478" b="-162687"/>
                </a:stretch>
              </a:blipFill>
            </p:spPr>
            <p:txBody>
              <a:bodyPr/>
              <a:lstStyle/>
              <a:p>
                <a:r>
                  <a:rPr lang="en-US">
                    <a:noFill/>
                  </a:rPr>
                  <a:t> </a:t>
                </a:r>
              </a:p>
            </p:txBody>
          </p:sp>
        </mc:Fallback>
      </mc:AlternateContent>
      <p:cxnSp>
        <p:nvCxnSpPr>
          <p:cNvPr id="50" name="Straight Arrow Connector 49">
            <a:extLst>
              <a:ext uri="{FF2B5EF4-FFF2-40B4-BE49-F238E27FC236}">
                <a16:creationId xmlns:a16="http://schemas.microsoft.com/office/drawing/2014/main" id="{5153AA41-38B2-4933-A2BA-AB3B3B3170A6}"/>
              </a:ext>
            </a:extLst>
          </p:cNvPr>
          <p:cNvCxnSpPr>
            <a:cxnSpLocks/>
          </p:cNvCxnSpPr>
          <p:nvPr/>
        </p:nvCxnSpPr>
        <p:spPr bwMode="auto">
          <a:xfrm flipH="1">
            <a:off x="7025505" y="2867673"/>
            <a:ext cx="282998"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53" name="Straight Arrow Connector 52">
            <a:extLst>
              <a:ext uri="{FF2B5EF4-FFF2-40B4-BE49-F238E27FC236}">
                <a16:creationId xmlns:a16="http://schemas.microsoft.com/office/drawing/2014/main" id="{E0B55351-0E2A-4DE5-A991-181517763216}"/>
              </a:ext>
            </a:extLst>
          </p:cNvPr>
          <p:cNvCxnSpPr>
            <a:cxnSpLocks/>
            <a:endCxn id="45" idx="1"/>
          </p:cNvCxnSpPr>
          <p:nvPr/>
        </p:nvCxnSpPr>
        <p:spPr bwMode="auto">
          <a:xfrm flipV="1">
            <a:off x="6582751" y="4091554"/>
            <a:ext cx="366355" cy="499812"/>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graphicFrame>
            <p:nvGraphicFramePr>
              <p:cNvPr id="56" name="Table 55">
                <a:extLst>
                  <a:ext uri="{FF2B5EF4-FFF2-40B4-BE49-F238E27FC236}">
                    <a16:creationId xmlns:a16="http://schemas.microsoft.com/office/drawing/2014/main" id="{97E7BD54-FF05-4464-B26D-29D9DDA35DC4}"/>
                  </a:ext>
                </a:extLst>
              </p:cNvPr>
              <p:cNvGraphicFramePr>
                <a:graphicFrameLocks noGrp="1"/>
              </p:cNvGraphicFramePr>
              <p:nvPr/>
            </p:nvGraphicFramePr>
            <p:xfrm>
              <a:off x="6898286" y="4380120"/>
              <a:ext cx="2081910" cy="1893148"/>
            </p:xfrm>
            <a:graphic>
              <a:graphicData uri="http://schemas.openxmlformats.org/drawingml/2006/table">
                <a:tbl>
                  <a:tblPr firstRow="1" bandRow="1">
                    <a:tableStyleId>{073A0DAA-6AF3-43AB-8588-CEC1D06C72B9}</a:tableStyleId>
                  </a:tblPr>
                  <a:tblGrid>
                    <a:gridCol w="1129382">
                      <a:extLst>
                        <a:ext uri="{9D8B030D-6E8A-4147-A177-3AD203B41FA5}">
                          <a16:colId xmlns:a16="http://schemas.microsoft.com/office/drawing/2014/main" val="1488412709"/>
                        </a:ext>
                      </a:extLst>
                    </a:gridCol>
                    <a:gridCol w="952528">
                      <a:extLst>
                        <a:ext uri="{9D8B030D-6E8A-4147-A177-3AD203B41FA5}">
                          <a16:colId xmlns:a16="http://schemas.microsoft.com/office/drawing/2014/main" val="1886795327"/>
                        </a:ext>
                      </a:extLst>
                    </a:gridCol>
                  </a:tblGrid>
                  <a:tr h="626534">
                    <a:tc>
                      <a:txBody>
                        <a:bodyPr/>
                        <a:lstStyle/>
                        <a:p>
                          <a:pPr algn="ctr"/>
                          <a:endParaRPr lang="en-US" sz="1800" dirty="0"/>
                        </a:p>
                      </a:txBody>
                      <a:tcPr/>
                    </a:tc>
                    <a:tc>
                      <a:txBody>
                        <a:bodyPr/>
                        <a:lstStyle/>
                        <a:p>
                          <a:pPr algn="ctr"/>
                          <a:r>
                            <a:rPr lang="en-US" sz="1800" dirty="0"/>
                            <a:t>Ratio</a:t>
                          </a:r>
                        </a:p>
                        <a:p>
                          <a:pPr algn="ctr"/>
                          <a:r>
                            <a:rPr lang="en-US" sz="1800" dirty="0"/>
                            <a:t>252/CE</a:t>
                          </a:r>
                        </a:p>
                      </a:txBody>
                      <a:tcPr anchor="ctr" anchorCtr="1"/>
                    </a:tc>
                    <a:extLst>
                      <a:ext uri="{0D108BD9-81ED-4DB2-BD59-A6C34878D82A}">
                        <a16:rowId xmlns:a16="http://schemas.microsoft.com/office/drawing/2014/main" val="722172665"/>
                      </a:ext>
                    </a:extLst>
                  </a:tr>
                  <a:tr h="626534">
                    <a:tc>
                      <a:txBody>
                        <a:bodyPr/>
                        <a:lstStyle/>
                        <a:p>
                          <a:pPr algn="ctr"/>
                          <a:r>
                            <a:rPr lang="en-US" sz="1800" dirty="0"/>
                            <a:t>R/s-cc</a:t>
                          </a:r>
                        </a:p>
                      </a:txBody>
                      <a:tcPr anchor="ctr" anchorCtr="1"/>
                    </a:tc>
                    <a:tc>
                      <a:txBody>
                        <a:bodyPr/>
                        <a:lstStyle/>
                        <a:p>
                          <a:r>
                            <a:rPr lang="en-US" sz="1800" dirty="0"/>
                            <a:t>0.9958</a:t>
                          </a:r>
                        </a:p>
                      </a:txBody>
                      <a:tcPr anchor="ctr" anchorCtr="1"/>
                    </a:tc>
                    <a:extLst>
                      <a:ext uri="{0D108BD9-81ED-4DB2-BD59-A6C34878D82A}">
                        <a16:rowId xmlns:a16="http://schemas.microsoft.com/office/drawing/2014/main" val="2034331915"/>
                      </a:ext>
                    </a:extLst>
                  </a:tr>
                  <a:tr h="626534">
                    <a:tc>
                      <a:txBody>
                        <a:bodyPr/>
                        <a:lstStyle/>
                        <a:p>
                          <a:pPr algn="ct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𝜎</m:t>
                                </m:r>
                              </m:oMath>
                            </m:oMathPara>
                          </a14:m>
                          <a:endParaRPr lang="en-US" sz="1800" dirty="0"/>
                        </a:p>
                      </a:txBody>
                      <a:tcPr anchor="ctr" anchorCtr="1"/>
                    </a:tc>
                    <a:tc>
                      <a:txBody>
                        <a:bodyPr/>
                        <a:lstStyle/>
                        <a:p>
                          <a:r>
                            <a:rPr lang="en-US" sz="1800" dirty="0"/>
                            <a:t>1.002</a:t>
                          </a:r>
                        </a:p>
                      </a:txBody>
                      <a:tcPr anchor="ctr" anchorCtr="1"/>
                    </a:tc>
                    <a:extLst>
                      <a:ext uri="{0D108BD9-81ED-4DB2-BD59-A6C34878D82A}">
                        <a16:rowId xmlns:a16="http://schemas.microsoft.com/office/drawing/2014/main" val="2943835909"/>
                      </a:ext>
                    </a:extLst>
                  </a:tr>
                </a:tbl>
              </a:graphicData>
            </a:graphic>
          </p:graphicFrame>
        </mc:Choice>
        <mc:Fallback xmlns="">
          <p:graphicFrame>
            <p:nvGraphicFramePr>
              <p:cNvPr id="56" name="Table 55">
                <a:extLst>
                  <a:ext uri="{FF2B5EF4-FFF2-40B4-BE49-F238E27FC236}">
                    <a16:creationId xmlns:a16="http://schemas.microsoft.com/office/drawing/2014/main" id="{97E7BD54-FF05-4464-B26D-29D9DDA35DC4}"/>
                  </a:ext>
                </a:extLst>
              </p:cNvPr>
              <p:cNvGraphicFramePr>
                <a:graphicFrameLocks noGrp="1"/>
              </p:cNvGraphicFramePr>
              <p:nvPr/>
            </p:nvGraphicFramePr>
            <p:xfrm>
              <a:off x="6898286" y="4380120"/>
              <a:ext cx="2081910" cy="1893148"/>
            </p:xfrm>
            <a:graphic>
              <a:graphicData uri="http://schemas.openxmlformats.org/drawingml/2006/table">
                <a:tbl>
                  <a:tblPr firstRow="1" bandRow="1">
                    <a:tableStyleId>{073A0DAA-6AF3-43AB-8588-CEC1D06C72B9}</a:tableStyleId>
                  </a:tblPr>
                  <a:tblGrid>
                    <a:gridCol w="1129382">
                      <a:extLst>
                        <a:ext uri="{9D8B030D-6E8A-4147-A177-3AD203B41FA5}">
                          <a16:colId xmlns:a16="http://schemas.microsoft.com/office/drawing/2014/main" val="1488412709"/>
                        </a:ext>
                      </a:extLst>
                    </a:gridCol>
                    <a:gridCol w="952528">
                      <a:extLst>
                        <a:ext uri="{9D8B030D-6E8A-4147-A177-3AD203B41FA5}">
                          <a16:colId xmlns:a16="http://schemas.microsoft.com/office/drawing/2014/main" val="1886795327"/>
                        </a:ext>
                      </a:extLst>
                    </a:gridCol>
                  </a:tblGrid>
                  <a:tr h="640080">
                    <a:tc>
                      <a:txBody>
                        <a:bodyPr/>
                        <a:lstStyle/>
                        <a:p>
                          <a:pPr algn="ctr"/>
                          <a:endParaRPr lang="en-US" sz="1800" dirty="0"/>
                        </a:p>
                      </a:txBody>
                      <a:tcPr/>
                    </a:tc>
                    <a:tc>
                      <a:txBody>
                        <a:bodyPr/>
                        <a:lstStyle/>
                        <a:p>
                          <a:pPr algn="ctr"/>
                          <a:r>
                            <a:rPr lang="en-US" sz="1800" dirty="0"/>
                            <a:t>Ratio</a:t>
                          </a:r>
                        </a:p>
                        <a:p>
                          <a:pPr algn="ctr"/>
                          <a:r>
                            <a:rPr lang="en-US" sz="1800" dirty="0"/>
                            <a:t>252/CE</a:t>
                          </a:r>
                        </a:p>
                      </a:txBody>
                      <a:tcPr anchor="ctr" anchorCtr="1"/>
                    </a:tc>
                    <a:extLst>
                      <a:ext uri="{0D108BD9-81ED-4DB2-BD59-A6C34878D82A}">
                        <a16:rowId xmlns:a16="http://schemas.microsoft.com/office/drawing/2014/main" val="722172665"/>
                      </a:ext>
                    </a:extLst>
                  </a:tr>
                  <a:tr h="626534">
                    <a:tc>
                      <a:txBody>
                        <a:bodyPr/>
                        <a:lstStyle/>
                        <a:p>
                          <a:pPr algn="ctr"/>
                          <a:r>
                            <a:rPr lang="en-US" sz="1800" dirty="0"/>
                            <a:t>R/s-cc</a:t>
                          </a:r>
                        </a:p>
                      </a:txBody>
                      <a:tcPr anchor="ctr" anchorCtr="1"/>
                    </a:tc>
                    <a:tc>
                      <a:txBody>
                        <a:bodyPr/>
                        <a:lstStyle/>
                        <a:p>
                          <a:r>
                            <a:rPr lang="en-US" sz="1800" dirty="0"/>
                            <a:t>0.9958</a:t>
                          </a:r>
                        </a:p>
                      </a:txBody>
                      <a:tcPr anchor="ctr" anchorCtr="1"/>
                    </a:tc>
                    <a:extLst>
                      <a:ext uri="{0D108BD9-81ED-4DB2-BD59-A6C34878D82A}">
                        <a16:rowId xmlns:a16="http://schemas.microsoft.com/office/drawing/2014/main" val="2034331915"/>
                      </a:ext>
                    </a:extLst>
                  </a:tr>
                  <a:tr h="626534">
                    <a:tc>
                      <a:txBody>
                        <a:bodyPr/>
                        <a:lstStyle/>
                        <a:p>
                          <a:endParaRPr lang="en-US"/>
                        </a:p>
                      </a:txBody>
                      <a:tcPr anchor="ctr" anchorCtr="1">
                        <a:blipFill>
                          <a:blip r:embed="rId8"/>
                          <a:stretch>
                            <a:fillRect l="-538" t="-207767" r="-86559" b="-1942"/>
                          </a:stretch>
                        </a:blipFill>
                      </a:tcPr>
                    </a:tc>
                    <a:tc>
                      <a:txBody>
                        <a:bodyPr/>
                        <a:lstStyle/>
                        <a:p>
                          <a:r>
                            <a:rPr lang="en-US" sz="1800" dirty="0"/>
                            <a:t>1.002</a:t>
                          </a:r>
                        </a:p>
                      </a:txBody>
                      <a:tcPr anchor="ctr" anchorCtr="1"/>
                    </a:tc>
                    <a:extLst>
                      <a:ext uri="{0D108BD9-81ED-4DB2-BD59-A6C34878D82A}">
                        <a16:rowId xmlns:a16="http://schemas.microsoft.com/office/drawing/2014/main" val="2943835909"/>
                      </a:ext>
                    </a:extLst>
                  </a:tr>
                </a:tbl>
              </a:graphicData>
            </a:graphic>
          </p:graphicFrame>
        </mc:Fallback>
      </mc:AlternateContent>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34A9331C-A7B0-426D-A30F-F8DAA09DB010}"/>
                  </a:ext>
                </a:extLst>
              </p:cNvPr>
              <p:cNvSpPr/>
              <p:nvPr/>
            </p:nvSpPr>
            <p:spPr>
              <a:xfrm>
                <a:off x="7308503" y="3460631"/>
                <a:ext cx="1296765" cy="472437"/>
              </a:xfrm>
              <a:prstGeom prst="rect">
                <a:avLst/>
              </a:prstGeom>
            </p:spPr>
            <p:txBody>
              <a:bodyPr wrap="none">
                <a:spAutoFit/>
              </a:bodyPr>
              <a:lstStyle/>
              <a:p>
                <a:pPr>
                  <a:spcAft>
                    <a:spcPts val="600"/>
                  </a:spcAft>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𝑄</m:t>
                      </m:r>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m:rPr>
                              <m:sty m:val="p"/>
                            </m:rPr>
                            <a:rPr lang="en-US" b="0" i="0" smtClean="0">
                              <a:latin typeface="Cambria Math" panose="02040503050406030204" pitchFamily="18" charset="0"/>
                            </a:rPr>
                            <m:t>Σ</m:t>
                          </m:r>
                        </m:e>
                        <m:sub>
                          <m:r>
                            <a:rPr lang="en-US" b="0" i="1" smtClean="0">
                              <a:latin typeface="Cambria Math" panose="02040503050406030204" pitchFamily="18" charset="0"/>
                            </a:rPr>
                            <m:t>𝑔</m:t>
                          </m:r>
                        </m:sub>
                        <m:sup>
                          <m:r>
                            <a:rPr lang="en-US" b="0" i="1" smtClean="0">
                              <a:latin typeface="Cambria Math" panose="02040503050406030204" pitchFamily="18" charset="0"/>
                            </a:rPr>
                            <m:t>∗</m:t>
                          </m:r>
                        </m:sup>
                      </m:sSub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Σ</m:t>
                          </m:r>
                        </m:e>
                        <m:sub>
                          <m:r>
                            <m:rPr>
                              <m:sty m:val="p"/>
                            </m:rPr>
                            <a:rPr lang="en-US" b="0" i="0" smtClean="0">
                              <a:latin typeface="Cambria Math" panose="02040503050406030204" pitchFamily="18" charset="0"/>
                            </a:rPr>
                            <m:t>g</m:t>
                          </m:r>
                        </m:sub>
                      </m:sSub>
                    </m:oMath>
                  </m:oMathPara>
                </a14:m>
                <a:endParaRPr lang="en-US" dirty="0"/>
              </a:p>
            </p:txBody>
          </p:sp>
        </mc:Choice>
        <mc:Fallback xmlns="">
          <p:sp>
            <p:nvSpPr>
              <p:cNvPr id="22" name="Rectangle 21">
                <a:extLst>
                  <a:ext uri="{FF2B5EF4-FFF2-40B4-BE49-F238E27FC236}">
                    <a16:creationId xmlns:a16="http://schemas.microsoft.com/office/drawing/2014/main" id="{34A9331C-A7B0-426D-A30F-F8DAA09DB010}"/>
                  </a:ext>
                </a:extLst>
              </p:cNvPr>
              <p:cNvSpPr>
                <a:spLocks noRot="1" noChangeAspect="1" noMove="1" noResize="1" noEditPoints="1" noAdjustHandles="1" noChangeArrowheads="1" noChangeShapeType="1" noTextEdit="1"/>
              </p:cNvSpPr>
              <p:nvPr/>
            </p:nvSpPr>
            <p:spPr>
              <a:xfrm>
                <a:off x="7308503" y="3460631"/>
                <a:ext cx="1296765" cy="472437"/>
              </a:xfrm>
              <a:prstGeom prst="rect">
                <a:avLst/>
              </a:prstGeom>
              <a:blipFill>
                <a:blip r:embed="rId9"/>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04386083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40" grpId="0"/>
      <p:bldP spid="45" grpId="0"/>
      <p:bldP spid="22"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Nuclear Data Covariance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00124" y="2628900"/>
                <a:ext cx="8210351" cy="1600200"/>
              </a:xfrm>
            </p:spPr>
            <p:txBody>
              <a:bodyPr/>
              <a:lstStyle/>
              <a:p>
                <a:pPr marL="0" indent="0">
                  <a:spcBef>
                    <a:spcPts val="0"/>
                  </a:spcBef>
                  <a:spcAft>
                    <a:spcPts val="1200"/>
                  </a:spcAft>
                  <a:buNone/>
                </a:pPr>
                <a:r>
                  <a:rPr lang="en-US" b="1" dirty="0"/>
                  <a:t>Covariance:  </a:t>
                </a:r>
                <a14:m>
                  <m:oMath xmlns:m="http://schemas.openxmlformats.org/officeDocument/2006/math">
                    <m:d>
                      <m:dPr>
                        <m:begChr m:val="⟨"/>
                        <m:endChr m:val="⟩"/>
                        <m:ctrlPr>
                          <a:rPr lang="en-US" i="1" smtClean="0">
                            <a:latin typeface="Cambria Math" panose="02040503050406030204" pitchFamily="18" charset="0"/>
                          </a:rPr>
                        </m:ctrlPr>
                      </m:dPr>
                      <m:e>
                        <m:r>
                          <a:rPr lang="en-US" b="0" i="1" smtClean="0">
                            <a:latin typeface="Cambria Math" panose="02040503050406030204" pitchFamily="18" charset="0"/>
                          </a:rPr>
                          <m:t>𝑋𝑌</m:t>
                        </m:r>
                      </m:e>
                    </m:d>
                    <m:r>
                      <a:rPr lang="en-US" b="0" i="1" smtClean="0">
                        <a:latin typeface="Cambria Math" panose="02040503050406030204" pitchFamily="18" charset="0"/>
                      </a:rPr>
                      <m:t> − </m:t>
                    </m:r>
                    <m:sSub>
                      <m:sSubPr>
                        <m:ctrlPr>
                          <a:rPr lang="en-US" i="1" smtClean="0">
                            <a:latin typeface="Cambria Math" panose="02040503050406030204" pitchFamily="18" charset="0"/>
                          </a:rPr>
                        </m:ctrlPr>
                      </m:sSubPr>
                      <m:e>
                        <m:r>
                          <a:rPr lang="en-US" b="0" i="1" smtClean="0">
                            <a:latin typeface="Cambria Math" panose="02040503050406030204" pitchFamily="18" charset="0"/>
                          </a:rPr>
                          <m:t>𝜇</m:t>
                        </m:r>
                      </m:e>
                      <m:sub>
                        <m:r>
                          <a:rPr lang="en-US" b="0" i="1" smtClean="0">
                            <a:latin typeface="Cambria Math" panose="02040503050406030204" pitchFamily="18" charset="0"/>
                          </a:rPr>
                          <m:t>𝑋</m:t>
                        </m:r>
                      </m:sub>
                    </m:sSub>
                    <m:sSub>
                      <m:sSubPr>
                        <m:ctrlPr>
                          <a:rPr lang="en-US" i="1" smtClean="0">
                            <a:latin typeface="Cambria Math" panose="02040503050406030204" pitchFamily="18" charset="0"/>
                          </a:rPr>
                        </m:ctrlPr>
                      </m:sSubPr>
                      <m:e>
                        <m:r>
                          <a:rPr lang="en-US" b="0" i="1" smtClean="0">
                            <a:latin typeface="Cambria Math" panose="02040503050406030204" pitchFamily="18" charset="0"/>
                          </a:rPr>
                          <m:t>𝜇</m:t>
                        </m:r>
                      </m:e>
                      <m:sub>
                        <m:r>
                          <a:rPr lang="en-US" b="0" i="1" smtClean="0">
                            <a:latin typeface="Cambria Math" panose="02040503050406030204" pitchFamily="18" charset="0"/>
                          </a:rPr>
                          <m:t>𝑌</m:t>
                        </m:r>
                      </m:sub>
                    </m:sSub>
                  </m:oMath>
                </a14:m>
                <a:endParaRPr lang="en-US" dirty="0"/>
              </a:p>
              <a:p>
                <a:pPr>
                  <a:spcBef>
                    <a:spcPts val="0"/>
                  </a:spcBef>
                  <a:spcAft>
                    <a:spcPts val="1200"/>
                  </a:spcAft>
                </a:pPr>
                <a:r>
                  <a:rPr lang="en-US" dirty="0">
                    <a:latin typeface="Cambria Math" panose="02040503050406030204" pitchFamily="18" charset="0"/>
                  </a:rPr>
                  <a:t>When X=Y:</a:t>
                </a:r>
                <a:r>
                  <a:rPr lang="en-US" b="0" i="1" dirty="0">
                    <a:latin typeface="Cambria Math" panose="02040503050406030204" pitchFamily="18" charset="0"/>
                  </a:rPr>
                  <a:t> </a:t>
                </a:r>
              </a:p>
              <a:p>
                <a:pPr marL="0" indent="0">
                  <a:spcBef>
                    <a:spcPts val="0"/>
                  </a:spcBef>
                  <a:spcAft>
                    <a:spcPts val="1200"/>
                  </a:spcAft>
                  <a:buNone/>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𝑐𝑜𝑣</m:t>
                      </m:r>
                      <m:d>
                        <m:dPr>
                          <m:ctrlPr>
                            <a:rPr lang="en-US" b="0" i="1" smtClean="0">
                              <a:latin typeface="Cambria Math" panose="02040503050406030204" pitchFamily="18" charset="0"/>
                            </a:rPr>
                          </m:ctrlPr>
                        </m:dPr>
                        <m:e>
                          <m:r>
                            <a:rPr lang="en-US" b="0" i="1" smtClean="0">
                              <a:latin typeface="Cambria Math" panose="02040503050406030204" pitchFamily="18" charset="0"/>
                            </a:rPr>
                            <m:t>𝑋</m:t>
                          </m:r>
                          <m:r>
                            <a:rPr lang="en-US" b="0" i="1" smtClean="0">
                              <a:latin typeface="Cambria Math" panose="02040503050406030204" pitchFamily="18" charset="0"/>
                            </a:rPr>
                            <m:t>,</m:t>
                          </m:r>
                          <m:r>
                            <a:rPr lang="en-US" b="0" i="1" smtClean="0">
                              <a:latin typeface="Cambria Math" panose="02040503050406030204" pitchFamily="18" charset="0"/>
                            </a:rPr>
                            <m:t>𝑋</m:t>
                          </m:r>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𝑋</m:t>
                              </m:r>
                            </m:e>
                            <m:sup>
                              <m:r>
                                <a:rPr lang="en-US" b="0" i="1" smtClean="0">
                                  <a:latin typeface="Cambria Math" panose="02040503050406030204" pitchFamily="18" charset="0"/>
                                </a:rPr>
                                <m:t>2</m:t>
                              </m:r>
                            </m:sup>
                          </m:sSup>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𝑋</m:t>
                              </m:r>
                            </m:e>
                          </m:d>
                        </m:e>
                        <m:sup>
                          <m:r>
                            <a:rPr lang="en-US" b="0" i="1" smtClean="0">
                              <a:latin typeface="Cambria Math" panose="02040503050406030204" pitchFamily="18" charset="0"/>
                            </a:rPr>
                            <m:t>2</m:t>
                          </m:r>
                        </m:sup>
                      </m:s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𝜎</m:t>
                          </m:r>
                        </m:e>
                        <m:sub>
                          <m:r>
                            <a:rPr lang="en-US" b="0" i="1" smtClean="0">
                              <a:latin typeface="Cambria Math" panose="02040503050406030204" pitchFamily="18" charset="0"/>
                            </a:rPr>
                            <m:t>𝑋</m:t>
                          </m:r>
                        </m:sub>
                        <m:sup>
                          <m:r>
                            <a:rPr lang="en-US" b="0" i="1" smtClean="0">
                              <a:latin typeface="Cambria Math" panose="02040503050406030204" pitchFamily="18" charset="0"/>
                            </a:rPr>
                            <m:t>2</m:t>
                          </m:r>
                        </m:sup>
                      </m:sSubSup>
                    </m:oMath>
                  </m:oMathPara>
                </a14:m>
                <a:endParaRPr lang="en-US" b="0" dirty="0"/>
              </a:p>
              <a:p>
                <a:pPr marL="0" indent="0">
                  <a:spcBef>
                    <a:spcPts val="0"/>
                  </a:spcBef>
                  <a:spcAft>
                    <a:spcPts val="1200"/>
                  </a:spcAft>
                  <a:buNone/>
                </a:pPr>
                <a:endParaRPr lang="en-US" dirty="0"/>
              </a:p>
              <a:p>
                <a:pPr marL="0" indent="0">
                  <a:spcBef>
                    <a:spcPts val="0"/>
                  </a:spcBef>
                  <a:spcAft>
                    <a:spcPts val="1200"/>
                  </a:spcAft>
                  <a:buNone/>
                </a:pPr>
                <a:r>
                  <a:rPr lang="en-US" b="1" dirty="0"/>
                  <a:t>Multivariate Normal Distribution:</a:t>
                </a:r>
              </a:p>
              <a:p>
                <a:pPr marL="0" indent="0">
                  <a:spcBef>
                    <a:spcPts val="0"/>
                  </a:spcBef>
                  <a:spcAft>
                    <a:spcPts val="1200"/>
                  </a:spcAft>
                  <a:buNone/>
                </a:pPr>
                <a:endParaRPr lang="en-US" b="1" dirty="0"/>
              </a:p>
              <a:p>
                <a:pPr marL="0" indent="0">
                  <a:spcBef>
                    <a:spcPts val="0"/>
                  </a:spcBef>
                  <a:spcAft>
                    <a:spcPts val="1200"/>
                  </a:spcAft>
                  <a:buNone/>
                </a:pPr>
                <a:r>
                  <a:rPr lang="en-US" b="1" dirty="0"/>
                  <a:t>                                       </a:t>
                </a:r>
              </a:p>
              <a:p>
                <a:pPr marL="0" indent="0">
                  <a:spcBef>
                    <a:spcPts val="0"/>
                  </a:spcBef>
                  <a:spcAft>
                    <a:spcPts val="1200"/>
                  </a:spcAft>
                  <a:buNone/>
                </a:pPr>
                <a:r>
                  <a:rPr lang="en-US" b="0" dirty="0"/>
                  <a:t>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00124" y="2628900"/>
                <a:ext cx="8210351" cy="1600200"/>
              </a:xfrm>
              <a:blipFill>
                <a:blip r:embed="rId2"/>
                <a:stretch>
                  <a:fillRect l="-1188" t="-2662" b="-66920"/>
                </a:stretch>
              </a:blipFill>
            </p:spPr>
            <p:txBody>
              <a:bodyPr/>
              <a:lstStyle/>
              <a:p>
                <a:r>
                  <a:rPr lang="en-US">
                    <a:noFill/>
                  </a:rPr>
                  <a:t> </a:t>
                </a:r>
              </a:p>
            </p:txBody>
          </p:sp>
        </mc:Fallback>
      </mc:AlternateContent>
      <p:sp>
        <p:nvSpPr>
          <p:cNvPr id="4" name="Slide Number Placeholder 3"/>
          <p:cNvSpPr>
            <a:spLocks noGrp="1"/>
          </p:cNvSpPr>
          <p:nvPr>
            <p:ph type="sldNum" sz="quarter" idx="10"/>
          </p:nvPr>
        </p:nvSpPr>
        <p:spPr/>
        <p:txBody>
          <a:bodyPr/>
          <a:lstStyle/>
          <a:p>
            <a:fld id="{19845459-3F1B-4F43-8FC0-35ADCE8623CC}" type="slidenum">
              <a:rPr lang="en-US" smtClean="0"/>
              <a:pPr/>
              <a:t>43</a:t>
            </a:fld>
            <a:endParaRPr lang="en-US"/>
          </a:p>
        </p:txBody>
      </p:sp>
      <p:pic>
        <p:nvPicPr>
          <p:cNvPr id="6" name="Picture 5">
            <a:extLst>
              <a:ext uri="{FF2B5EF4-FFF2-40B4-BE49-F238E27FC236}">
                <a16:creationId xmlns:a16="http://schemas.microsoft.com/office/drawing/2014/main" id="{3C42C302-CAAF-4F3C-A80E-4FA521F47A7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31341" y="1653761"/>
            <a:ext cx="4885765" cy="3012692"/>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6A9AE818-CA1F-4E39-8542-312F37997452}"/>
                  </a:ext>
                </a:extLst>
              </p:cNvPr>
              <p:cNvSpPr txBox="1"/>
              <p:nvPr/>
            </p:nvSpPr>
            <p:spPr>
              <a:xfrm>
                <a:off x="4626447" y="1246093"/>
                <a:ext cx="3581400" cy="403187"/>
              </a:xfrm>
              <a:prstGeom prst="rect">
                <a:avLst/>
              </a:prstGeom>
              <a:noFill/>
            </p:spPr>
            <p:txBody>
              <a:bodyPr wrap="square" rtlCol="0">
                <a:spAutoFit/>
              </a:bodyPr>
              <a:lstStyle/>
              <a:p>
                <a14:m>
                  <m:oMath xmlns:m="http://schemas.openxmlformats.org/officeDocument/2006/math">
                    <m:sPre>
                      <m:sPrePr>
                        <m:ctrlPr>
                          <a:rPr lang="en-US" i="1" smtClean="0">
                            <a:latin typeface="Cambria Math" panose="02040503050406030204" pitchFamily="18" charset="0"/>
                          </a:rPr>
                        </m:ctrlPr>
                      </m:sPrePr>
                      <m:sub/>
                      <m:sup>
                        <m:r>
                          <a:rPr lang="en-US" b="0" i="1" smtClean="0">
                            <a:latin typeface="Cambria Math" panose="02040503050406030204" pitchFamily="18" charset="0"/>
                          </a:rPr>
                          <m:t>235</m:t>
                        </m:r>
                      </m:sup>
                      <m:e>
                        <m:r>
                          <a:rPr lang="en-US" b="0" i="1" smtClean="0">
                            <a:latin typeface="Cambria Math" panose="02040503050406030204" pitchFamily="18" charset="0"/>
                          </a:rPr>
                          <m:t>𝑈</m:t>
                        </m:r>
                      </m:e>
                    </m:sPre>
                    <m:r>
                      <a:rPr lang="en-US" b="0" i="1" smtClean="0">
                        <a:latin typeface="Cambria Math" panose="02040503050406030204" pitchFamily="18" charset="0"/>
                      </a:rPr>
                      <m:t> </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𝑓</m:t>
                        </m:r>
                      </m:e>
                    </m:d>
                  </m:oMath>
                </a14:m>
                <a:r>
                  <a:rPr lang="en-US" dirty="0"/>
                  <a:t> Correlation Matrix </a:t>
                </a:r>
              </a:p>
            </p:txBody>
          </p:sp>
        </mc:Choice>
        <mc:Fallback xmlns="">
          <p:sp>
            <p:nvSpPr>
              <p:cNvPr id="7" name="TextBox 6">
                <a:extLst>
                  <a:ext uri="{FF2B5EF4-FFF2-40B4-BE49-F238E27FC236}">
                    <a16:creationId xmlns:a16="http://schemas.microsoft.com/office/drawing/2014/main" id="{6A9AE818-CA1F-4E39-8542-312F37997452}"/>
                  </a:ext>
                </a:extLst>
              </p:cNvPr>
              <p:cNvSpPr txBox="1">
                <a:spLocks noRot="1" noChangeAspect="1" noMove="1" noResize="1" noEditPoints="1" noAdjustHandles="1" noChangeArrowheads="1" noChangeShapeType="1" noTextEdit="1"/>
              </p:cNvSpPr>
              <p:nvPr/>
            </p:nvSpPr>
            <p:spPr>
              <a:xfrm>
                <a:off x="4626447" y="1246093"/>
                <a:ext cx="3581400" cy="403187"/>
              </a:xfrm>
              <a:prstGeom prst="rect">
                <a:avLst/>
              </a:prstGeom>
              <a:blipFill>
                <a:blip r:embed="rId4"/>
                <a:stretch>
                  <a:fillRect t="-1493" b="-194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EBCF3720-9A5E-47DF-98F8-4A74BE5E0955}"/>
                  </a:ext>
                </a:extLst>
              </p:cNvPr>
              <p:cNvSpPr/>
              <p:nvPr/>
            </p:nvSpPr>
            <p:spPr>
              <a:xfrm>
                <a:off x="235983" y="1279627"/>
                <a:ext cx="3634649" cy="739305"/>
              </a:xfrm>
              <a:prstGeom prst="rect">
                <a:avLst/>
              </a:prstGeom>
            </p:spPr>
            <p:txBody>
              <a:bodyPr wrap="none">
                <a:spAutoFit/>
              </a:bodyPr>
              <a:lstStyle/>
              <a:p>
                <a:r>
                  <a:rPr lang="en-US" sz="2400" b="1" dirty="0"/>
                  <a:t>Correlation:  </a:t>
                </a:r>
                <a14:m>
                  <m:oMath xmlns:m="http://schemas.openxmlformats.org/officeDocument/2006/math">
                    <m:f>
                      <m:fPr>
                        <m:ctrlPr>
                          <a:rPr lang="en-US" sz="2400" i="1">
                            <a:latin typeface="Cambria Math" panose="02040503050406030204" pitchFamily="18" charset="0"/>
                          </a:rPr>
                        </m:ctrlPr>
                      </m:fPr>
                      <m:num>
                        <m:d>
                          <m:dPr>
                            <m:begChr m:val="⟨"/>
                            <m:endChr m:val="⟩"/>
                            <m:ctrlPr>
                              <a:rPr lang="en-US" sz="2400" i="1">
                                <a:latin typeface="Cambria Math" panose="02040503050406030204" pitchFamily="18" charset="0"/>
                              </a:rPr>
                            </m:ctrlPr>
                          </m:dPr>
                          <m:e>
                            <m:r>
                              <a:rPr lang="en-US" sz="2400" i="1">
                                <a:latin typeface="Cambria Math" panose="02040503050406030204" pitchFamily="18" charset="0"/>
                              </a:rPr>
                              <m:t>𝑋</m:t>
                            </m:r>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𝜇</m:t>
                                </m:r>
                              </m:e>
                              <m:sub>
                                <m:r>
                                  <a:rPr lang="en-US" sz="2400" i="1">
                                    <a:latin typeface="Cambria Math" panose="02040503050406030204" pitchFamily="18" charset="0"/>
                                  </a:rPr>
                                  <m:t>𝑋</m:t>
                                </m:r>
                              </m:sub>
                            </m:sSub>
                          </m:e>
                        </m:d>
                        <m:d>
                          <m:dPr>
                            <m:begChr m:val="⟨"/>
                            <m:endChr m:val="⟩"/>
                            <m:ctrlPr>
                              <a:rPr lang="en-US" sz="2400" i="1">
                                <a:latin typeface="Cambria Math" panose="02040503050406030204" pitchFamily="18" charset="0"/>
                              </a:rPr>
                            </m:ctrlPr>
                          </m:dPr>
                          <m:e>
                            <m:r>
                              <a:rPr lang="en-US" sz="2400" i="1">
                                <a:latin typeface="Cambria Math" panose="02040503050406030204" pitchFamily="18" charset="0"/>
                              </a:rPr>
                              <m:t>𝑌</m:t>
                            </m:r>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𝜇</m:t>
                                </m:r>
                              </m:e>
                              <m:sub>
                                <m:r>
                                  <a:rPr lang="en-US" sz="2400" i="1">
                                    <a:latin typeface="Cambria Math" panose="02040503050406030204" pitchFamily="18" charset="0"/>
                                  </a:rPr>
                                  <m:t>𝑦</m:t>
                                </m:r>
                              </m:sub>
                            </m:sSub>
                          </m:e>
                        </m:d>
                      </m:num>
                      <m:den>
                        <m:sSub>
                          <m:sSubPr>
                            <m:ctrlPr>
                              <a:rPr lang="en-US" sz="2400" i="1">
                                <a:latin typeface="Cambria Math" panose="02040503050406030204" pitchFamily="18" charset="0"/>
                              </a:rPr>
                            </m:ctrlPr>
                          </m:sSubPr>
                          <m:e>
                            <m:r>
                              <a:rPr lang="en-US" sz="2400" i="1">
                                <a:latin typeface="Cambria Math" panose="02040503050406030204" pitchFamily="18" charset="0"/>
                              </a:rPr>
                              <m:t>𝜎</m:t>
                            </m:r>
                          </m:e>
                          <m:sub>
                            <m:r>
                              <a:rPr lang="en-US" sz="2400" i="1">
                                <a:latin typeface="Cambria Math" panose="02040503050406030204" pitchFamily="18" charset="0"/>
                              </a:rPr>
                              <m:t>𝑋</m:t>
                            </m:r>
                          </m:sub>
                        </m:sSub>
                        <m:sSub>
                          <m:sSubPr>
                            <m:ctrlPr>
                              <a:rPr lang="en-US" sz="2400" i="1">
                                <a:latin typeface="Cambria Math" panose="02040503050406030204" pitchFamily="18" charset="0"/>
                              </a:rPr>
                            </m:ctrlPr>
                          </m:sSubPr>
                          <m:e>
                            <m:r>
                              <a:rPr lang="en-US" sz="2400" i="1">
                                <a:latin typeface="Cambria Math" panose="02040503050406030204" pitchFamily="18" charset="0"/>
                              </a:rPr>
                              <m:t>𝜎</m:t>
                            </m:r>
                          </m:e>
                          <m:sub>
                            <m:r>
                              <a:rPr lang="en-US" sz="2400" i="1">
                                <a:latin typeface="Cambria Math" panose="02040503050406030204" pitchFamily="18" charset="0"/>
                              </a:rPr>
                              <m:t>𝑌</m:t>
                            </m:r>
                          </m:sub>
                        </m:sSub>
                      </m:den>
                    </m:f>
                  </m:oMath>
                </a14:m>
                <a:endParaRPr lang="en-US" sz="2400" dirty="0"/>
              </a:p>
            </p:txBody>
          </p:sp>
        </mc:Choice>
        <mc:Fallback xmlns="">
          <p:sp>
            <p:nvSpPr>
              <p:cNvPr id="8" name="Rectangle 7">
                <a:extLst>
                  <a:ext uri="{FF2B5EF4-FFF2-40B4-BE49-F238E27FC236}">
                    <a16:creationId xmlns:a16="http://schemas.microsoft.com/office/drawing/2014/main" id="{EBCF3720-9A5E-47DF-98F8-4A74BE5E0955}"/>
                  </a:ext>
                </a:extLst>
              </p:cNvPr>
              <p:cNvSpPr>
                <a:spLocks noRot="1" noChangeAspect="1" noMove="1" noResize="1" noEditPoints="1" noAdjustHandles="1" noChangeArrowheads="1" noChangeShapeType="1" noTextEdit="1"/>
              </p:cNvSpPr>
              <p:nvPr/>
            </p:nvSpPr>
            <p:spPr>
              <a:xfrm>
                <a:off x="235983" y="1279627"/>
                <a:ext cx="3634649" cy="739305"/>
              </a:xfrm>
              <a:prstGeom prst="rect">
                <a:avLst/>
              </a:prstGeom>
              <a:blipFill>
                <a:blip r:embed="rId5"/>
                <a:stretch>
                  <a:fillRect l="-2685" b="-1653"/>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9E167B6C-80A8-4A9B-8D20-8EF764BF2EA0}"/>
              </a:ext>
            </a:extLst>
          </p:cNvPr>
          <p:cNvPicPr>
            <a:picLocks noChangeAspect="1"/>
          </p:cNvPicPr>
          <p:nvPr/>
        </p:nvPicPr>
        <p:blipFill>
          <a:blip r:embed="rId6"/>
          <a:stretch>
            <a:fillRect/>
          </a:stretch>
        </p:blipFill>
        <p:spPr>
          <a:xfrm>
            <a:off x="200124" y="5100734"/>
            <a:ext cx="4589142" cy="954788"/>
          </a:xfrm>
          <a:prstGeom prst="rect">
            <a:avLst/>
          </a:prstGeom>
        </p:spPr>
      </p:pic>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94410BB2-1005-4EA3-8964-C51E9A618FAE}"/>
                  </a:ext>
                </a:extLst>
              </p:cNvPr>
              <p:cNvSpPr/>
              <p:nvPr/>
            </p:nvSpPr>
            <p:spPr>
              <a:xfrm>
                <a:off x="4904636" y="5418862"/>
                <a:ext cx="3539174"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sz="2400" b="0" i="0" smtClean="0">
                          <a:latin typeface="Cambria Math" panose="02040503050406030204" pitchFamily="18" charset="0"/>
                        </a:rPr>
                        <m:t>Λ</m:t>
                      </m:r>
                      <m:r>
                        <a:rPr lang="en-US" sz="2400" b="0" i="1" smtClean="0">
                          <a:latin typeface="Cambria Math" panose="02040503050406030204" pitchFamily="18" charset="0"/>
                        </a:rPr>
                        <m:t>=</m:t>
                      </m:r>
                      <m:r>
                        <a:rPr lang="en-US" sz="2400" b="0" i="1" smtClean="0">
                          <a:latin typeface="Cambria Math" panose="02040503050406030204" pitchFamily="18" charset="0"/>
                        </a:rPr>
                        <m:t>𝐶𝑜𝑣𝑎𝑟𝑖𝑎𝑛𝑐𝑒</m:t>
                      </m:r>
                      <m:r>
                        <a:rPr lang="en-US" sz="2400" b="0" i="1" smtClean="0">
                          <a:latin typeface="Cambria Math" panose="02040503050406030204" pitchFamily="18" charset="0"/>
                        </a:rPr>
                        <m:t> </m:t>
                      </m:r>
                      <m:r>
                        <a:rPr lang="en-US" sz="2400" b="0" i="1" smtClean="0">
                          <a:latin typeface="Cambria Math" panose="02040503050406030204" pitchFamily="18" charset="0"/>
                        </a:rPr>
                        <m:t>𝑀𝑎𝑡𝑟𝑖𝑥</m:t>
                      </m:r>
                      <m:r>
                        <a:rPr lang="en-US" sz="2400" b="0" i="1" smtClean="0">
                          <a:latin typeface="Cambria Math" panose="02040503050406030204" pitchFamily="18" charset="0"/>
                        </a:rPr>
                        <m:t> </m:t>
                      </m:r>
                    </m:oMath>
                  </m:oMathPara>
                </a14:m>
                <a:endParaRPr lang="en-US" sz="2400" dirty="0"/>
              </a:p>
            </p:txBody>
          </p:sp>
        </mc:Choice>
        <mc:Fallback xmlns="">
          <p:sp>
            <p:nvSpPr>
              <p:cNvPr id="10" name="Rectangle 9">
                <a:extLst>
                  <a:ext uri="{FF2B5EF4-FFF2-40B4-BE49-F238E27FC236}">
                    <a16:creationId xmlns:a16="http://schemas.microsoft.com/office/drawing/2014/main" id="{94410BB2-1005-4EA3-8964-C51E9A618FAE}"/>
                  </a:ext>
                </a:extLst>
              </p:cNvPr>
              <p:cNvSpPr>
                <a:spLocks noRot="1" noChangeAspect="1" noMove="1" noResize="1" noEditPoints="1" noAdjustHandles="1" noChangeArrowheads="1" noChangeShapeType="1" noTextEdit="1"/>
              </p:cNvSpPr>
              <p:nvPr/>
            </p:nvSpPr>
            <p:spPr>
              <a:xfrm>
                <a:off x="4904636" y="5418862"/>
                <a:ext cx="3539174" cy="461665"/>
              </a:xfrm>
              <a:prstGeom prst="rect">
                <a:avLst/>
              </a:prstGeom>
              <a:blipFill>
                <a:blip r:embed="rId7"/>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785057738"/>
      </p:ext>
    </p:extLst>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C840B-BEA6-4866-A326-9075BB644D07}"/>
              </a:ext>
            </a:extLst>
          </p:cNvPr>
          <p:cNvSpPr>
            <a:spLocks noGrp="1"/>
          </p:cNvSpPr>
          <p:nvPr>
            <p:ph type="title"/>
          </p:nvPr>
        </p:nvSpPr>
        <p:spPr/>
        <p:txBody>
          <a:bodyPr/>
          <a:lstStyle/>
          <a:p>
            <a:r>
              <a:rPr lang="en-US" dirty="0"/>
              <a:t>Future Work </a:t>
            </a:r>
          </a:p>
        </p:txBody>
      </p:sp>
      <p:sp>
        <p:nvSpPr>
          <p:cNvPr id="3" name="Content Placeholder 2">
            <a:extLst>
              <a:ext uri="{FF2B5EF4-FFF2-40B4-BE49-F238E27FC236}">
                <a16:creationId xmlns:a16="http://schemas.microsoft.com/office/drawing/2014/main" id="{52EC3828-2462-4856-9BC2-37D2053EEF58}"/>
              </a:ext>
            </a:extLst>
          </p:cNvPr>
          <p:cNvSpPr>
            <a:spLocks noGrp="1"/>
          </p:cNvSpPr>
          <p:nvPr>
            <p:ph idx="1"/>
          </p:nvPr>
        </p:nvSpPr>
        <p:spPr/>
        <p:txBody>
          <a:bodyPr/>
          <a:lstStyle/>
          <a:p>
            <a:r>
              <a:rPr lang="en-US" dirty="0"/>
              <a:t>Q4 2019 Experiment </a:t>
            </a:r>
          </a:p>
          <a:p>
            <a:r>
              <a:rPr lang="en-US" dirty="0"/>
              <a:t> </a:t>
            </a:r>
          </a:p>
        </p:txBody>
      </p:sp>
      <p:sp>
        <p:nvSpPr>
          <p:cNvPr id="4" name="Slide Number Placeholder 3">
            <a:extLst>
              <a:ext uri="{FF2B5EF4-FFF2-40B4-BE49-F238E27FC236}">
                <a16:creationId xmlns:a16="http://schemas.microsoft.com/office/drawing/2014/main" id="{A7DA6850-A1D5-40D7-94B7-C15C7093C77E}"/>
              </a:ext>
            </a:extLst>
          </p:cNvPr>
          <p:cNvSpPr>
            <a:spLocks noGrp="1"/>
          </p:cNvSpPr>
          <p:nvPr>
            <p:ph type="sldNum" sz="quarter" idx="10"/>
          </p:nvPr>
        </p:nvSpPr>
        <p:spPr/>
        <p:txBody>
          <a:bodyPr/>
          <a:lstStyle/>
          <a:p>
            <a:pPr>
              <a:defRPr/>
            </a:pPr>
            <a:fld id="{19845459-3F1B-4F43-8FC0-35ADCE8623CC}" type="slidenum">
              <a:rPr lang="en-US" smtClean="0"/>
              <a:pPr>
                <a:defRPr/>
              </a:pPr>
              <a:t>44</a:t>
            </a:fld>
            <a:endParaRPr lang="en-US"/>
          </a:p>
        </p:txBody>
      </p:sp>
    </p:spTree>
    <p:extLst>
      <p:ext uri="{BB962C8B-B14F-4D97-AF65-F5344CB8AC3E}">
        <p14:creationId xmlns:p14="http://schemas.microsoft.com/office/powerpoint/2010/main" val="2116918665"/>
      </p:ext>
    </p:extLst>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AF2DDF-F34C-4234-A1A7-E49470901DB9}"/>
              </a:ext>
            </a:extLst>
          </p:cNvPr>
          <p:cNvSpPr>
            <a:spLocks noGrp="1"/>
          </p:cNvSpPr>
          <p:nvPr>
            <p:ph type="title"/>
          </p:nvPr>
        </p:nvSpPr>
        <p:spPr/>
        <p:txBody>
          <a:bodyPr/>
          <a:lstStyle/>
          <a:p>
            <a:r>
              <a:rPr lang="en-US" dirty="0"/>
              <a:t>GEF Results</a:t>
            </a:r>
          </a:p>
        </p:txBody>
      </p:sp>
      <p:pic>
        <p:nvPicPr>
          <p:cNvPr id="5" name="Content Placeholder 4">
            <a:extLst>
              <a:ext uri="{FF2B5EF4-FFF2-40B4-BE49-F238E27FC236}">
                <a16:creationId xmlns:a16="http://schemas.microsoft.com/office/drawing/2014/main" id="{BE453C4E-77AB-4E91-878F-5B8642FE77CA}"/>
              </a:ext>
            </a:extLst>
          </p:cNvPr>
          <p:cNvPicPr>
            <a:picLocks noGrp="1" noChangeAspect="1"/>
          </p:cNvPicPr>
          <p:nvPr>
            <p:ph idx="1"/>
          </p:nvPr>
        </p:nvPicPr>
        <p:blipFill>
          <a:blip r:embed="rId2"/>
          <a:stretch>
            <a:fillRect/>
          </a:stretch>
        </p:blipFill>
        <p:spPr>
          <a:xfrm>
            <a:off x="1257176" y="1295400"/>
            <a:ext cx="6629648" cy="4876800"/>
          </a:xfrm>
          <a:prstGeom prst="rect">
            <a:avLst/>
          </a:prstGeom>
        </p:spPr>
      </p:pic>
      <p:sp>
        <p:nvSpPr>
          <p:cNvPr id="4" name="Slide Number Placeholder 3">
            <a:extLst>
              <a:ext uri="{FF2B5EF4-FFF2-40B4-BE49-F238E27FC236}">
                <a16:creationId xmlns:a16="http://schemas.microsoft.com/office/drawing/2014/main" id="{7BA24225-4CFD-4CD4-A84D-BFD69F440511}"/>
              </a:ext>
            </a:extLst>
          </p:cNvPr>
          <p:cNvSpPr>
            <a:spLocks noGrp="1"/>
          </p:cNvSpPr>
          <p:nvPr>
            <p:ph type="sldNum" sz="quarter" idx="10"/>
          </p:nvPr>
        </p:nvSpPr>
        <p:spPr/>
        <p:txBody>
          <a:bodyPr/>
          <a:lstStyle/>
          <a:p>
            <a:pPr>
              <a:defRPr/>
            </a:pPr>
            <a:fld id="{19845459-3F1B-4F43-8FC0-35ADCE8623CC}" type="slidenum">
              <a:rPr lang="en-US" smtClean="0"/>
              <a:pPr>
                <a:defRPr/>
              </a:pPr>
              <a:t>45</a:t>
            </a:fld>
            <a:endParaRPr lang="en-US"/>
          </a:p>
        </p:txBody>
      </p:sp>
    </p:spTree>
    <p:extLst>
      <p:ext uri="{BB962C8B-B14F-4D97-AF65-F5344CB8AC3E}">
        <p14:creationId xmlns:p14="http://schemas.microsoft.com/office/powerpoint/2010/main" val="1454981858"/>
      </p:ext>
    </p:extLst>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457B65-93DB-463D-8D34-BB7135EA5814}"/>
              </a:ext>
            </a:extLst>
          </p:cNvPr>
          <p:cNvSpPr>
            <a:spLocks noGrp="1"/>
          </p:cNvSpPr>
          <p:nvPr>
            <p:ph type="title"/>
          </p:nvPr>
        </p:nvSpPr>
        <p:spPr/>
        <p:txBody>
          <a:bodyPr/>
          <a:lstStyle/>
          <a:p>
            <a:r>
              <a:rPr lang="en-US" dirty="0"/>
              <a:t>Residuals SCALE / MCNP</a:t>
            </a:r>
          </a:p>
        </p:txBody>
      </p:sp>
      <p:pic>
        <p:nvPicPr>
          <p:cNvPr id="6" name="Content Placeholder 5">
            <a:extLst>
              <a:ext uri="{FF2B5EF4-FFF2-40B4-BE49-F238E27FC236}">
                <a16:creationId xmlns:a16="http://schemas.microsoft.com/office/drawing/2014/main" id="{0753A18E-3871-44ED-BF69-F28B244B7028}"/>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0" y="2104360"/>
            <a:ext cx="4496261" cy="3200400"/>
          </a:xfrm>
        </p:spPr>
      </p:pic>
      <p:sp>
        <p:nvSpPr>
          <p:cNvPr id="4" name="Slide Number Placeholder 3">
            <a:extLst>
              <a:ext uri="{FF2B5EF4-FFF2-40B4-BE49-F238E27FC236}">
                <a16:creationId xmlns:a16="http://schemas.microsoft.com/office/drawing/2014/main" id="{2AEA3DA1-6C88-442E-901F-B715926A9398}"/>
              </a:ext>
            </a:extLst>
          </p:cNvPr>
          <p:cNvSpPr>
            <a:spLocks noGrp="1"/>
          </p:cNvSpPr>
          <p:nvPr>
            <p:ph type="sldNum" sz="quarter" idx="10"/>
          </p:nvPr>
        </p:nvSpPr>
        <p:spPr/>
        <p:txBody>
          <a:bodyPr/>
          <a:lstStyle/>
          <a:p>
            <a:pPr>
              <a:defRPr/>
            </a:pPr>
            <a:fld id="{19845459-3F1B-4F43-8FC0-35ADCE8623CC}" type="slidenum">
              <a:rPr lang="en-US" smtClean="0"/>
              <a:pPr>
                <a:defRPr/>
              </a:pPr>
              <a:t>46</a:t>
            </a:fld>
            <a:endParaRPr lang="en-US"/>
          </a:p>
        </p:txBody>
      </p:sp>
      <p:pic>
        <p:nvPicPr>
          <p:cNvPr id="8" name="Picture 7">
            <a:extLst>
              <a:ext uri="{FF2B5EF4-FFF2-40B4-BE49-F238E27FC236}">
                <a16:creationId xmlns:a16="http://schemas.microsoft.com/office/drawing/2014/main" id="{562760EE-6458-4921-8877-63CD0E11562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72000" y="2104360"/>
            <a:ext cx="4498320" cy="3252983"/>
          </a:xfrm>
          <a:prstGeom prst="rect">
            <a:avLst/>
          </a:prstGeom>
        </p:spPr>
      </p:pic>
    </p:spTree>
    <p:extLst>
      <p:ext uri="{BB962C8B-B14F-4D97-AF65-F5344CB8AC3E}">
        <p14:creationId xmlns:p14="http://schemas.microsoft.com/office/powerpoint/2010/main" val="3539828887"/>
      </p:ext>
    </p:extLst>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F19917-7A90-44C5-8B0F-8D424BD92F38}"/>
              </a:ext>
            </a:extLst>
          </p:cNvPr>
          <p:cNvSpPr>
            <a:spLocks noGrp="1"/>
          </p:cNvSpPr>
          <p:nvPr>
            <p:ph type="title"/>
          </p:nvPr>
        </p:nvSpPr>
        <p:spPr/>
        <p:txBody>
          <a:bodyPr/>
          <a:lstStyle/>
          <a:p>
            <a:r>
              <a:rPr lang="en-US" dirty="0"/>
              <a:t>Reaction Convergences</a:t>
            </a:r>
          </a:p>
        </p:txBody>
      </p:sp>
      <p:pic>
        <p:nvPicPr>
          <p:cNvPr id="5" name="Content Placeholder 4">
            <a:extLst>
              <a:ext uri="{FF2B5EF4-FFF2-40B4-BE49-F238E27FC236}">
                <a16:creationId xmlns:a16="http://schemas.microsoft.com/office/drawing/2014/main" id="{2CF17221-860D-4732-B9BB-CD328ECB51C9}"/>
              </a:ext>
            </a:extLst>
          </p:cNvPr>
          <p:cNvPicPr>
            <a:picLocks noGrp="1" noChangeAspect="1"/>
          </p:cNvPicPr>
          <p:nvPr>
            <p:ph idx="1"/>
          </p:nvPr>
        </p:nvPicPr>
        <p:blipFill>
          <a:blip r:embed="rId2"/>
          <a:stretch>
            <a:fillRect/>
          </a:stretch>
        </p:blipFill>
        <p:spPr>
          <a:xfrm>
            <a:off x="228600" y="847515"/>
            <a:ext cx="7681021" cy="5611601"/>
          </a:xfrm>
          <a:prstGeom prst="rect">
            <a:avLst/>
          </a:prstGeom>
        </p:spPr>
      </p:pic>
      <p:sp>
        <p:nvSpPr>
          <p:cNvPr id="4" name="Slide Number Placeholder 3">
            <a:extLst>
              <a:ext uri="{FF2B5EF4-FFF2-40B4-BE49-F238E27FC236}">
                <a16:creationId xmlns:a16="http://schemas.microsoft.com/office/drawing/2014/main" id="{7E0DFEFC-D526-4085-B0F1-E432B04887E1}"/>
              </a:ext>
            </a:extLst>
          </p:cNvPr>
          <p:cNvSpPr>
            <a:spLocks noGrp="1"/>
          </p:cNvSpPr>
          <p:nvPr>
            <p:ph type="sldNum" sz="quarter" idx="10"/>
          </p:nvPr>
        </p:nvSpPr>
        <p:spPr/>
        <p:txBody>
          <a:bodyPr/>
          <a:lstStyle/>
          <a:p>
            <a:pPr>
              <a:defRPr/>
            </a:pPr>
            <a:fld id="{19845459-3F1B-4F43-8FC0-35ADCE8623CC}" type="slidenum">
              <a:rPr lang="en-US" smtClean="0"/>
              <a:pPr>
                <a:defRPr/>
              </a:pPr>
              <a:t>47</a:t>
            </a:fld>
            <a:endParaRPr lang="en-US"/>
          </a:p>
        </p:txBody>
      </p:sp>
    </p:spTree>
    <p:extLst>
      <p:ext uri="{BB962C8B-B14F-4D97-AF65-F5344CB8AC3E}">
        <p14:creationId xmlns:p14="http://schemas.microsoft.com/office/powerpoint/2010/main" val="1347655950"/>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5B44D9-4D82-42FF-B528-CF9B85640918}"/>
              </a:ext>
            </a:extLst>
          </p:cNvPr>
          <p:cNvSpPr>
            <a:spLocks noGrp="1"/>
          </p:cNvSpPr>
          <p:nvPr>
            <p:ph type="title"/>
          </p:nvPr>
        </p:nvSpPr>
        <p:spPr/>
        <p:txBody>
          <a:bodyPr/>
          <a:lstStyle/>
          <a:p>
            <a:endParaRPr lang="en-US"/>
          </a:p>
        </p:txBody>
      </p:sp>
      <p:sp>
        <p:nvSpPr>
          <p:cNvPr id="4" name="Slide Number Placeholder 3">
            <a:extLst>
              <a:ext uri="{FF2B5EF4-FFF2-40B4-BE49-F238E27FC236}">
                <a16:creationId xmlns:a16="http://schemas.microsoft.com/office/drawing/2014/main" id="{F89F4555-959A-4795-A391-D85BBCFEB98C}"/>
              </a:ext>
            </a:extLst>
          </p:cNvPr>
          <p:cNvSpPr>
            <a:spLocks noGrp="1"/>
          </p:cNvSpPr>
          <p:nvPr>
            <p:ph type="sldNum" sz="quarter" idx="10"/>
          </p:nvPr>
        </p:nvSpPr>
        <p:spPr/>
        <p:txBody>
          <a:bodyPr/>
          <a:lstStyle/>
          <a:p>
            <a:pPr>
              <a:defRPr/>
            </a:pPr>
            <a:fld id="{19845459-3F1B-4F43-8FC0-35ADCE8623CC}" type="slidenum">
              <a:rPr lang="en-US" smtClean="0"/>
              <a:pPr>
                <a:defRPr/>
              </a:pPr>
              <a:t>48</a:t>
            </a:fld>
            <a:endParaRPr lang="en-US"/>
          </a:p>
        </p:txBody>
      </p:sp>
      <p:pic>
        <p:nvPicPr>
          <p:cNvPr id="8" name="Content Placeholder 7">
            <a:extLst>
              <a:ext uri="{FF2B5EF4-FFF2-40B4-BE49-F238E27FC236}">
                <a16:creationId xmlns:a16="http://schemas.microsoft.com/office/drawing/2014/main" id="{AE78F121-C45F-42A2-8D79-5E680EB526F0}"/>
              </a:ext>
            </a:extLst>
          </p:cNvPr>
          <p:cNvPicPr>
            <a:picLocks noGrp="1" noChangeAspect="1"/>
          </p:cNvPicPr>
          <p:nvPr>
            <p:ph idx="1"/>
          </p:nvPr>
        </p:nvPicPr>
        <p:blipFill>
          <a:blip r:embed="rId2"/>
          <a:stretch>
            <a:fillRect/>
          </a:stretch>
        </p:blipFill>
        <p:spPr>
          <a:xfrm>
            <a:off x="666750" y="1295400"/>
            <a:ext cx="7410450" cy="5033995"/>
          </a:xfrm>
          <a:prstGeom prst="rect">
            <a:avLst/>
          </a:prstGeom>
        </p:spPr>
      </p:pic>
    </p:spTree>
    <p:extLst>
      <p:ext uri="{BB962C8B-B14F-4D97-AF65-F5344CB8AC3E}">
        <p14:creationId xmlns:p14="http://schemas.microsoft.com/office/powerpoint/2010/main" val="1311325998"/>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5B44D9-4D82-42FF-B528-CF9B85640918}"/>
              </a:ext>
            </a:extLst>
          </p:cNvPr>
          <p:cNvSpPr>
            <a:spLocks noGrp="1"/>
          </p:cNvSpPr>
          <p:nvPr>
            <p:ph type="title"/>
          </p:nvPr>
        </p:nvSpPr>
        <p:spPr/>
        <p:txBody>
          <a:bodyPr/>
          <a:lstStyle/>
          <a:p>
            <a:r>
              <a:rPr lang="en-US" dirty="0"/>
              <a:t>Contributions to Uncertainty</a:t>
            </a:r>
          </a:p>
        </p:txBody>
      </p:sp>
      <p:sp>
        <p:nvSpPr>
          <p:cNvPr id="4" name="Slide Number Placeholder 3">
            <a:extLst>
              <a:ext uri="{FF2B5EF4-FFF2-40B4-BE49-F238E27FC236}">
                <a16:creationId xmlns:a16="http://schemas.microsoft.com/office/drawing/2014/main" id="{F89F4555-959A-4795-A391-D85BBCFEB98C}"/>
              </a:ext>
            </a:extLst>
          </p:cNvPr>
          <p:cNvSpPr>
            <a:spLocks noGrp="1"/>
          </p:cNvSpPr>
          <p:nvPr>
            <p:ph type="sldNum" sz="quarter" idx="10"/>
          </p:nvPr>
        </p:nvSpPr>
        <p:spPr/>
        <p:txBody>
          <a:bodyPr/>
          <a:lstStyle/>
          <a:p>
            <a:pPr>
              <a:defRPr/>
            </a:pPr>
            <a:fld id="{19845459-3F1B-4F43-8FC0-35ADCE8623CC}" type="slidenum">
              <a:rPr lang="en-US" smtClean="0"/>
              <a:pPr>
                <a:defRPr/>
              </a:pPr>
              <a:t>49</a:t>
            </a:fld>
            <a:endParaRPr lang="en-US"/>
          </a:p>
        </p:txBody>
      </p:sp>
      <p:pic>
        <p:nvPicPr>
          <p:cNvPr id="3" name="Picture 2">
            <a:extLst>
              <a:ext uri="{FF2B5EF4-FFF2-40B4-BE49-F238E27FC236}">
                <a16:creationId xmlns:a16="http://schemas.microsoft.com/office/drawing/2014/main" id="{BD0FDCF5-C9F9-4423-92DA-DAA1A032DA7C}"/>
              </a:ext>
            </a:extLst>
          </p:cNvPr>
          <p:cNvPicPr>
            <a:picLocks noChangeAspect="1"/>
          </p:cNvPicPr>
          <p:nvPr/>
        </p:nvPicPr>
        <p:blipFill>
          <a:blip r:embed="rId2"/>
          <a:stretch>
            <a:fillRect/>
          </a:stretch>
        </p:blipFill>
        <p:spPr>
          <a:xfrm>
            <a:off x="1390998" y="2438400"/>
            <a:ext cx="6229002" cy="2381250"/>
          </a:xfrm>
          <a:prstGeom prst="rect">
            <a:avLst/>
          </a:prstGeom>
        </p:spPr>
      </p:pic>
    </p:spTree>
    <p:extLst>
      <p:ext uri="{BB962C8B-B14F-4D97-AF65-F5344CB8AC3E}">
        <p14:creationId xmlns:p14="http://schemas.microsoft.com/office/powerpoint/2010/main" val="205284060"/>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C840B-BEA6-4866-A326-9075BB644D07}"/>
              </a:ext>
            </a:extLst>
          </p:cNvPr>
          <p:cNvSpPr>
            <a:spLocks noGrp="1"/>
          </p:cNvSpPr>
          <p:nvPr>
            <p:ph type="title"/>
          </p:nvPr>
        </p:nvSpPr>
        <p:spPr>
          <a:xfrm>
            <a:off x="1066800" y="-15875"/>
            <a:ext cx="6553200" cy="990600"/>
          </a:xfrm>
        </p:spPr>
        <p:txBody>
          <a:bodyPr/>
          <a:lstStyle/>
          <a:p>
            <a:r>
              <a:rPr lang="en-US" sz="2800" dirty="0"/>
              <a:t>Research Problem</a:t>
            </a:r>
          </a:p>
        </p:txBody>
      </p:sp>
      <p:sp>
        <p:nvSpPr>
          <p:cNvPr id="4" name="Slide Number Placeholder 3">
            <a:extLst>
              <a:ext uri="{FF2B5EF4-FFF2-40B4-BE49-F238E27FC236}">
                <a16:creationId xmlns:a16="http://schemas.microsoft.com/office/drawing/2014/main" id="{A7DA6850-A1D5-40D7-94B7-C15C7093C77E}"/>
              </a:ext>
            </a:extLst>
          </p:cNvPr>
          <p:cNvSpPr>
            <a:spLocks noGrp="1"/>
          </p:cNvSpPr>
          <p:nvPr>
            <p:ph type="sldNum" sz="quarter" idx="10"/>
          </p:nvPr>
        </p:nvSpPr>
        <p:spPr/>
        <p:txBody>
          <a:bodyPr/>
          <a:lstStyle/>
          <a:p>
            <a:pPr>
              <a:defRPr/>
            </a:pPr>
            <a:fld id="{19845459-3F1B-4F43-8FC0-35ADCE8623CC}" type="slidenum">
              <a:rPr lang="en-US" smtClean="0"/>
              <a:pPr>
                <a:defRPr/>
              </a:pPr>
              <a:t>5</a:t>
            </a:fld>
            <a:endParaRPr lang="en-US"/>
          </a:p>
        </p:txBody>
      </p:sp>
      <p:sp>
        <p:nvSpPr>
          <p:cNvPr id="6" name="Content Placeholder 5">
            <a:extLst>
              <a:ext uri="{FF2B5EF4-FFF2-40B4-BE49-F238E27FC236}">
                <a16:creationId xmlns:a16="http://schemas.microsoft.com/office/drawing/2014/main" id="{CC0782D4-9F95-41DB-9E03-FAB63370E2FC}"/>
              </a:ext>
            </a:extLst>
          </p:cNvPr>
          <p:cNvSpPr>
            <a:spLocks noGrp="1"/>
          </p:cNvSpPr>
          <p:nvPr>
            <p:ph idx="1"/>
          </p:nvPr>
        </p:nvSpPr>
        <p:spPr/>
        <p:txBody>
          <a:bodyPr/>
          <a:lstStyle/>
          <a:p>
            <a:r>
              <a:rPr lang="en-US" dirty="0"/>
              <a:t>FY 2019 NIF Shot </a:t>
            </a:r>
          </a:p>
          <a:p>
            <a:pPr lvl="1"/>
            <a:r>
              <a:rPr lang="en-US" dirty="0"/>
              <a:t>Quantify the impact of nuclear data covariance</a:t>
            </a:r>
          </a:p>
          <a:p>
            <a:pPr lvl="1"/>
            <a:r>
              <a:rPr lang="en-US" dirty="0"/>
              <a:t>Design a foil activation diagnostic pack to provide better resolution in the epithermal neutron energy range</a:t>
            </a:r>
          </a:p>
          <a:p>
            <a:pPr lvl="1"/>
            <a:r>
              <a:rPr lang="en-US" dirty="0"/>
              <a:t>Prioritize and estimate production of fission products for radio-chemical analysis</a:t>
            </a:r>
          </a:p>
          <a:p>
            <a:r>
              <a:rPr lang="en-US" dirty="0"/>
              <a:t>Evaluate ETA as potential capability as a short pulse neutron source (SPNS)</a:t>
            </a:r>
          </a:p>
        </p:txBody>
      </p:sp>
    </p:spTree>
    <p:extLst>
      <p:ext uri="{BB962C8B-B14F-4D97-AF65-F5344CB8AC3E}">
        <p14:creationId xmlns:p14="http://schemas.microsoft.com/office/powerpoint/2010/main" val="585430801"/>
      </p:ext>
    </p:extLst>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C840B-BEA6-4866-A326-9075BB644D07}"/>
              </a:ext>
            </a:extLst>
          </p:cNvPr>
          <p:cNvSpPr>
            <a:spLocks noGrp="1"/>
          </p:cNvSpPr>
          <p:nvPr>
            <p:ph type="title"/>
          </p:nvPr>
        </p:nvSpPr>
        <p:spPr/>
        <p:txBody>
          <a:bodyPr/>
          <a:lstStyle/>
          <a:p>
            <a:r>
              <a:rPr lang="en-US" dirty="0"/>
              <a:t>Fission Process</a:t>
            </a:r>
          </a:p>
        </p:txBody>
      </p:sp>
      <p:sp>
        <p:nvSpPr>
          <p:cNvPr id="4" name="Slide Number Placeholder 3">
            <a:extLst>
              <a:ext uri="{FF2B5EF4-FFF2-40B4-BE49-F238E27FC236}">
                <a16:creationId xmlns:a16="http://schemas.microsoft.com/office/drawing/2014/main" id="{A7DA6850-A1D5-40D7-94B7-C15C7093C77E}"/>
              </a:ext>
            </a:extLst>
          </p:cNvPr>
          <p:cNvSpPr>
            <a:spLocks noGrp="1"/>
          </p:cNvSpPr>
          <p:nvPr>
            <p:ph type="sldNum" sz="quarter" idx="10"/>
          </p:nvPr>
        </p:nvSpPr>
        <p:spPr/>
        <p:txBody>
          <a:bodyPr/>
          <a:lstStyle/>
          <a:p>
            <a:pPr>
              <a:defRPr/>
            </a:pPr>
            <a:fld id="{19845459-3F1B-4F43-8FC0-35ADCE8623CC}" type="slidenum">
              <a:rPr lang="en-US" smtClean="0"/>
              <a:pPr>
                <a:defRPr/>
              </a:pPr>
              <a:t>50</a:t>
            </a:fld>
            <a:endParaRPr lang="en-US"/>
          </a:p>
        </p:txBody>
      </p:sp>
      <p:sp>
        <p:nvSpPr>
          <p:cNvPr id="5" name="Content Placeholder 4">
            <a:extLst>
              <a:ext uri="{FF2B5EF4-FFF2-40B4-BE49-F238E27FC236}">
                <a16:creationId xmlns:a16="http://schemas.microsoft.com/office/drawing/2014/main" id="{C9AF7526-46F9-4C12-8778-955C9CBFCBB1}"/>
              </a:ext>
            </a:extLst>
          </p:cNvPr>
          <p:cNvSpPr>
            <a:spLocks noGrp="1"/>
          </p:cNvSpPr>
          <p:nvPr>
            <p:ph idx="1"/>
          </p:nvPr>
        </p:nvSpPr>
        <p:spPr>
          <a:xfrm>
            <a:off x="304800" y="5638800"/>
            <a:ext cx="8534400" cy="533400"/>
          </a:xfrm>
        </p:spPr>
        <p:txBody>
          <a:bodyPr/>
          <a:lstStyle/>
          <a:p>
            <a:pPr marL="0" indent="0">
              <a:buNone/>
            </a:pPr>
            <a:r>
              <a:rPr lang="en-US" dirty="0"/>
              <a:t>Fission fragments (prompt decay) </a:t>
            </a:r>
            <a:r>
              <a:rPr lang="en-US" dirty="0">
                <a:sym typeface="Wingdings" panose="05000000000000000000" pitchFamily="2" charset="2"/>
              </a:rPr>
              <a:t> Fission Products </a:t>
            </a:r>
            <a:endParaRPr lang="en-US" dirty="0"/>
          </a:p>
        </p:txBody>
      </p:sp>
      <p:pic>
        <p:nvPicPr>
          <p:cNvPr id="6" name="Picture 5">
            <a:extLst>
              <a:ext uri="{FF2B5EF4-FFF2-40B4-BE49-F238E27FC236}">
                <a16:creationId xmlns:a16="http://schemas.microsoft.com/office/drawing/2014/main" id="{94877A26-7EC8-48BE-ADF3-94C770687F50}"/>
              </a:ext>
            </a:extLst>
          </p:cNvPr>
          <p:cNvPicPr>
            <a:picLocks noChangeAspect="1"/>
          </p:cNvPicPr>
          <p:nvPr/>
        </p:nvPicPr>
        <p:blipFill>
          <a:blip r:embed="rId2"/>
          <a:stretch>
            <a:fillRect/>
          </a:stretch>
        </p:blipFill>
        <p:spPr>
          <a:xfrm>
            <a:off x="296698" y="1279899"/>
            <a:ext cx="8539801" cy="4117334"/>
          </a:xfrm>
          <a:prstGeom prst="rect">
            <a:avLst/>
          </a:prstGeom>
        </p:spPr>
      </p:pic>
    </p:spTree>
    <p:extLst>
      <p:ext uri="{BB962C8B-B14F-4D97-AF65-F5344CB8AC3E}">
        <p14:creationId xmlns:p14="http://schemas.microsoft.com/office/powerpoint/2010/main" val="1525726448"/>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407BAAE-AB99-4F29-B07F-1E4EC7BCDDDC}"/>
              </a:ext>
            </a:extLst>
          </p:cNvPr>
          <p:cNvPicPr>
            <a:picLocks noChangeAspect="1"/>
          </p:cNvPicPr>
          <p:nvPr/>
        </p:nvPicPr>
        <p:blipFill>
          <a:blip r:embed="rId2"/>
          <a:stretch>
            <a:fillRect/>
          </a:stretch>
        </p:blipFill>
        <p:spPr>
          <a:xfrm>
            <a:off x="2895600" y="2922134"/>
            <a:ext cx="7995388" cy="1013731"/>
          </a:xfrm>
          <a:prstGeom prst="rect">
            <a:avLst/>
          </a:prstGeom>
        </p:spPr>
      </p:pic>
      <p:sp>
        <p:nvSpPr>
          <p:cNvPr id="2" name="Title 1">
            <a:extLst>
              <a:ext uri="{FF2B5EF4-FFF2-40B4-BE49-F238E27FC236}">
                <a16:creationId xmlns:a16="http://schemas.microsoft.com/office/drawing/2014/main" id="{918C840B-BEA6-4866-A326-9075BB644D07}"/>
              </a:ext>
            </a:extLst>
          </p:cNvPr>
          <p:cNvSpPr>
            <a:spLocks noGrp="1"/>
          </p:cNvSpPr>
          <p:nvPr>
            <p:ph type="title"/>
          </p:nvPr>
        </p:nvSpPr>
        <p:spPr/>
        <p:txBody>
          <a:bodyPr/>
          <a:lstStyle/>
          <a:p>
            <a:r>
              <a:rPr lang="en-US" dirty="0"/>
              <a:t>Fission Yields </a:t>
            </a:r>
          </a:p>
        </p:txBody>
      </p:sp>
      <p:sp>
        <p:nvSpPr>
          <p:cNvPr id="4" name="Slide Number Placeholder 3">
            <a:extLst>
              <a:ext uri="{FF2B5EF4-FFF2-40B4-BE49-F238E27FC236}">
                <a16:creationId xmlns:a16="http://schemas.microsoft.com/office/drawing/2014/main" id="{A7DA6850-A1D5-40D7-94B7-C15C7093C77E}"/>
              </a:ext>
            </a:extLst>
          </p:cNvPr>
          <p:cNvSpPr>
            <a:spLocks noGrp="1"/>
          </p:cNvSpPr>
          <p:nvPr>
            <p:ph type="sldNum" sz="quarter" idx="10"/>
          </p:nvPr>
        </p:nvSpPr>
        <p:spPr/>
        <p:txBody>
          <a:bodyPr/>
          <a:lstStyle/>
          <a:p>
            <a:pPr>
              <a:defRPr/>
            </a:pPr>
            <a:fld id="{19845459-3F1B-4F43-8FC0-35ADCE8623CC}" type="slidenum">
              <a:rPr lang="en-US" smtClean="0"/>
              <a:pPr>
                <a:defRPr/>
              </a:pPr>
              <a:t>51</a:t>
            </a:fld>
            <a:endParaRPr lang="en-US"/>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C9AF7526-46F9-4C12-8778-955C9CBFCBB1}"/>
                  </a:ext>
                </a:extLst>
              </p:cNvPr>
              <p:cNvSpPr>
                <a:spLocks noGrp="1"/>
              </p:cNvSpPr>
              <p:nvPr>
                <p:ph idx="1"/>
              </p:nvPr>
            </p:nvSpPr>
            <p:spPr>
              <a:xfrm>
                <a:off x="268941" y="1333500"/>
                <a:ext cx="8534400" cy="533400"/>
              </a:xfrm>
            </p:spPr>
            <p:txBody>
              <a:bodyPr/>
              <a:lstStyle/>
              <a:p>
                <a:pPr marL="0" indent="0">
                  <a:buNone/>
                </a:pPr>
                <a:r>
                  <a:rPr lang="en-US" b="1" u="sng" dirty="0"/>
                  <a:t>Independent yield </a:t>
                </a:r>
              </a:p>
              <a:p>
                <a:pPr marL="0" indent="0">
                  <a:buNone/>
                </a:pPr>
                <a:r>
                  <a:rPr lang="en-US" b="0" dirty="0"/>
                  <a:t>Where, </a:t>
                </a: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𝑍</m:t>
                        </m:r>
                      </m:e>
                    </m:d>
                    <m:r>
                      <a:rPr lang="en-US" b="0" i="1" smtClean="0">
                        <a:latin typeface="Cambria Math" panose="02040503050406030204" pitchFamily="18" charset="0"/>
                      </a:rPr>
                      <m:t>=</m:t>
                    </m:r>
                  </m:oMath>
                </a14:m>
                <a:r>
                  <a:rPr lang="en-US" b="0" dirty="0"/>
                  <a:t> yield of isotope </a:t>
                </a:r>
                <a14:m>
                  <m:oMath xmlns:m="http://schemas.openxmlformats.org/officeDocument/2006/math">
                    <m:r>
                      <a:rPr lang="en-US" b="0" i="0" smtClean="0">
                        <a:latin typeface="Cambria Math" panose="02040503050406030204" pitchFamily="18" charset="0"/>
                      </a:rPr>
                      <m:t>        </m:t>
                    </m:r>
                  </m:oMath>
                </a14:m>
                <a:endParaRPr lang="en-US" b="0" i="0" dirty="0">
                  <a:latin typeface="Cambria Math" panose="02040503050406030204" pitchFamily="18" charset="0"/>
                </a:endParaRPr>
              </a:p>
              <a:p>
                <a:pPr marL="0" indent="0">
                  <a:buNone/>
                </a:pPr>
                <a:r>
                  <a:rPr lang="en-US" b="0" dirty="0"/>
                  <a:t>            </a:t>
                </a:r>
                <a14:m>
                  <m:oMath xmlns:m="http://schemas.openxmlformats.org/officeDocument/2006/math">
                    <m:r>
                      <a:rPr lang="en-US" b="0" i="1" smtClean="0">
                        <a:latin typeface="Cambria Math" panose="02040503050406030204" pitchFamily="18" charset="0"/>
                      </a:rPr>
                      <m:t>𝑌</m:t>
                    </m:r>
                    <m:d>
                      <m:dPr>
                        <m:ctrlPr>
                          <a:rPr lang="en-US" b="0" i="1" smtClean="0">
                            <a:latin typeface="Cambria Math" panose="02040503050406030204" pitchFamily="18" charset="0"/>
                          </a:rPr>
                        </m:ctrlPr>
                      </m:dPr>
                      <m:e>
                        <m:r>
                          <a:rPr lang="en-US" b="0" i="1" smtClean="0">
                            <a:latin typeface="Cambria Math" panose="02040503050406030204" pitchFamily="18" charset="0"/>
                          </a:rPr>
                          <m:t>𝐴</m:t>
                        </m:r>
                      </m:e>
                    </m:d>
                    <m:r>
                      <a:rPr lang="en-US" b="0" i="1" smtClean="0">
                        <a:latin typeface="Cambria Math" panose="02040503050406030204" pitchFamily="18" charset="0"/>
                      </a:rPr>
                      <m:t>=</m:t>
                    </m:r>
                  </m:oMath>
                </a14:m>
                <a:r>
                  <a:rPr lang="en-US" dirty="0"/>
                  <a:t> sum of all fission products in a mass chain </a:t>
                </a:r>
              </a:p>
              <a:p>
                <a:pPr marL="0" indent="0">
                  <a:buNone/>
                </a:pPr>
                <a:r>
                  <a:rPr lang="en-US" dirty="0"/>
                  <a:t>            </a:t>
                </a:r>
                <a14:m>
                  <m:oMath xmlns:m="http://schemas.openxmlformats.org/officeDocument/2006/math">
                    <m:r>
                      <a:rPr lang="en-US" b="0" i="1" smtClean="0">
                        <a:latin typeface="Cambria Math" panose="02040503050406030204" pitchFamily="18" charset="0"/>
                      </a:rPr>
                      <m:t>𝑅</m:t>
                    </m:r>
                    <m:d>
                      <m:dPr>
                        <m:ctrlPr>
                          <a:rPr lang="en-US" b="0" i="1" smtClean="0">
                            <a:latin typeface="Cambria Math" panose="02040503050406030204" pitchFamily="18" charset="0"/>
                          </a:rPr>
                        </m:ctrlPr>
                      </m:dPr>
                      <m:e>
                        <m:r>
                          <a:rPr lang="en-US"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𝑍</m:t>
                        </m:r>
                        <m:r>
                          <a:rPr lang="en-US" b="0" i="1" smtClean="0">
                            <a:latin typeface="Cambria Math" panose="02040503050406030204" pitchFamily="18" charset="0"/>
                          </a:rPr>
                          <m:t>,</m:t>
                        </m:r>
                        <m:r>
                          <a:rPr lang="en-US" b="0" i="1" smtClean="0">
                            <a:latin typeface="Cambria Math" panose="02040503050406030204" pitchFamily="18" charset="0"/>
                          </a:rPr>
                          <m:t>𝐼</m:t>
                        </m:r>
                      </m:e>
                    </m:d>
                    <m:r>
                      <a:rPr lang="en-US" b="0" i="1" smtClean="0">
                        <a:latin typeface="Cambria Math" panose="02040503050406030204" pitchFamily="18" charset="0"/>
                      </a:rPr>
                      <m:t>= </m:t>
                    </m:r>
                  </m:oMath>
                </a14:m>
                <a:r>
                  <a:rPr lang="en-US" dirty="0"/>
                  <a:t>production of isomers ratio  </a:t>
                </a:r>
              </a:p>
              <a:p>
                <a:pPr marL="0" indent="0">
                  <a:buNone/>
                </a:pPr>
                <a:r>
                  <a:rPr lang="en-US" b="1" u="sng" dirty="0"/>
                  <a:t>Cumulative yield </a:t>
                </a:r>
              </a:p>
              <a:p>
                <a:pPr marL="0" indent="0">
                  <a:buNone/>
                </a:pPr>
                <a:r>
                  <a:rPr lang="en-US" dirty="0"/>
                  <a:t>Where, N channels contribute with </a:t>
                </a:r>
              </a:p>
              <a:p>
                <a:pPr marL="0" indent="0">
                  <a:buNone/>
                </a:pPr>
                <a:r>
                  <a:rPr lang="en-US"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𝑗</m:t>
                        </m:r>
                      </m:sub>
                    </m:sSub>
                  </m:oMath>
                </a14:m>
                <a:r>
                  <a:rPr lang="en-US" dirty="0"/>
                  <a:t> branching ratios into the cumulative yield </a:t>
                </a:r>
              </a:p>
              <a:p>
                <a:pPr marL="0" indent="0">
                  <a:buNone/>
                </a:pPr>
                <a:r>
                  <a:rPr lang="en-US" dirty="0"/>
                  <a:t>Cumulative yield is experimentally measured quantity. </a:t>
                </a:r>
              </a:p>
              <a:p>
                <a:pPr marL="0" indent="0">
                  <a:buNone/>
                </a:pPr>
                <a:r>
                  <a:rPr lang="en-US" b="1" u="sng" dirty="0"/>
                  <a:t>Chain yield </a:t>
                </a:r>
              </a:p>
              <a:p>
                <a:pPr marL="0" indent="0">
                  <a:buNone/>
                </a:pPr>
                <a:r>
                  <a:rPr lang="en-US" dirty="0"/>
                  <a:t>Accounts for branching in and out of a mass chain through neutron emission </a:t>
                </a:r>
              </a:p>
              <a:p>
                <a:pPr marL="0" indent="0">
                  <a:buNone/>
                </a:pPr>
                <a:endParaRPr lang="en-US" dirty="0"/>
              </a:p>
            </p:txBody>
          </p:sp>
        </mc:Choice>
        <mc:Fallback xmlns="">
          <p:sp>
            <p:nvSpPr>
              <p:cNvPr id="5" name="Content Placeholder 4">
                <a:extLst>
                  <a:ext uri="{FF2B5EF4-FFF2-40B4-BE49-F238E27FC236}">
                    <a16:creationId xmlns:a16="http://schemas.microsoft.com/office/drawing/2014/main" id="{C9AF7526-46F9-4C12-8778-955C9CBFCBB1}"/>
                  </a:ext>
                </a:extLst>
              </p:cNvPr>
              <p:cNvSpPr>
                <a:spLocks noGrp="1" noRot="1" noChangeAspect="1" noMove="1" noResize="1" noEditPoints="1" noAdjustHandles="1" noChangeArrowheads="1" noChangeShapeType="1" noTextEdit="1"/>
              </p:cNvSpPr>
              <p:nvPr>
                <p:ph idx="1"/>
              </p:nvPr>
            </p:nvSpPr>
            <p:spPr>
              <a:xfrm>
                <a:off x="268941" y="1333500"/>
                <a:ext cx="8534400" cy="533400"/>
              </a:xfrm>
              <a:blipFill>
                <a:blip r:embed="rId3"/>
                <a:stretch>
                  <a:fillRect l="-1071" t="-8046" b="-833333"/>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2A7F85B8-AA92-4C74-A904-2905DE209156}"/>
              </a:ext>
            </a:extLst>
          </p:cNvPr>
          <p:cNvPicPr>
            <a:picLocks noChangeAspect="1"/>
          </p:cNvPicPr>
          <p:nvPr/>
        </p:nvPicPr>
        <p:blipFill>
          <a:blip r:embed="rId4"/>
          <a:stretch>
            <a:fillRect/>
          </a:stretch>
        </p:blipFill>
        <p:spPr>
          <a:xfrm>
            <a:off x="3048000" y="1295400"/>
            <a:ext cx="5448300" cy="571500"/>
          </a:xfrm>
          <a:prstGeom prst="rect">
            <a:avLst/>
          </a:prstGeom>
        </p:spPr>
      </p:pic>
    </p:spTree>
    <p:extLst>
      <p:ext uri="{BB962C8B-B14F-4D97-AF65-F5344CB8AC3E}">
        <p14:creationId xmlns:p14="http://schemas.microsoft.com/office/powerpoint/2010/main" val="909097347"/>
      </p:ext>
    </p:extLst>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C840B-BEA6-4866-A326-9075BB644D07}"/>
              </a:ext>
            </a:extLst>
          </p:cNvPr>
          <p:cNvSpPr>
            <a:spLocks noGrp="1"/>
          </p:cNvSpPr>
          <p:nvPr>
            <p:ph type="title"/>
          </p:nvPr>
        </p:nvSpPr>
        <p:spPr/>
        <p:txBody>
          <a:bodyPr/>
          <a:lstStyle/>
          <a:p>
            <a:r>
              <a:rPr lang="en-US" dirty="0"/>
              <a:t>Fission Yields </a:t>
            </a:r>
          </a:p>
        </p:txBody>
      </p:sp>
      <p:sp>
        <p:nvSpPr>
          <p:cNvPr id="4" name="Slide Number Placeholder 3">
            <a:extLst>
              <a:ext uri="{FF2B5EF4-FFF2-40B4-BE49-F238E27FC236}">
                <a16:creationId xmlns:a16="http://schemas.microsoft.com/office/drawing/2014/main" id="{A7DA6850-A1D5-40D7-94B7-C15C7093C77E}"/>
              </a:ext>
            </a:extLst>
          </p:cNvPr>
          <p:cNvSpPr>
            <a:spLocks noGrp="1"/>
          </p:cNvSpPr>
          <p:nvPr>
            <p:ph type="sldNum" sz="quarter" idx="10"/>
          </p:nvPr>
        </p:nvSpPr>
        <p:spPr/>
        <p:txBody>
          <a:bodyPr/>
          <a:lstStyle/>
          <a:p>
            <a:pPr>
              <a:defRPr/>
            </a:pPr>
            <a:fld id="{19845459-3F1B-4F43-8FC0-35ADCE8623CC}" type="slidenum">
              <a:rPr lang="en-US" smtClean="0"/>
              <a:pPr>
                <a:defRPr/>
              </a:pPr>
              <a:t>52</a:t>
            </a:fld>
            <a:endParaRPr lang="en-US"/>
          </a:p>
        </p:txBody>
      </p:sp>
      <p:pic>
        <p:nvPicPr>
          <p:cNvPr id="6" name="Content Placeholder 5">
            <a:extLst>
              <a:ext uri="{FF2B5EF4-FFF2-40B4-BE49-F238E27FC236}">
                <a16:creationId xmlns:a16="http://schemas.microsoft.com/office/drawing/2014/main" id="{CF6077CF-3A66-4FAE-8CEE-03B795AC6992}"/>
              </a:ext>
            </a:extLst>
          </p:cNvPr>
          <p:cNvPicPr>
            <a:picLocks noGrp="1" noChangeAspect="1"/>
          </p:cNvPicPr>
          <p:nvPr>
            <p:ph idx="1"/>
          </p:nvPr>
        </p:nvPicPr>
        <p:blipFill>
          <a:blip r:embed="rId2"/>
          <a:stretch>
            <a:fillRect/>
          </a:stretch>
        </p:blipFill>
        <p:spPr>
          <a:xfrm>
            <a:off x="17929" y="1981200"/>
            <a:ext cx="4447885" cy="3610113"/>
          </a:xfrm>
          <a:prstGeom prst="rect">
            <a:avLst/>
          </a:prstGeom>
        </p:spPr>
      </p:pic>
      <p:pic>
        <p:nvPicPr>
          <p:cNvPr id="7" name="Picture 6">
            <a:extLst>
              <a:ext uri="{FF2B5EF4-FFF2-40B4-BE49-F238E27FC236}">
                <a16:creationId xmlns:a16="http://schemas.microsoft.com/office/drawing/2014/main" id="{F30D88CF-7BA9-40FD-8542-D431D47142FA}"/>
              </a:ext>
            </a:extLst>
          </p:cNvPr>
          <p:cNvPicPr>
            <a:picLocks noChangeAspect="1"/>
          </p:cNvPicPr>
          <p:nvPr/>
        </p:nvPicPr>
        <p:blipFill>
          <a:blip r:embed="rId3"/>
          <a:stretch>
            <a:fillRect/>
          </a:stretch>
        </p:blipFill>
        <p:spPr>
          <a:xfrm>
            <a:off x="4558553" y="2057399"/>
            <a:ext cx="4530362" cy="3305313"/>
          </a:xfrm>
          <a:prstGeom prst="rect">
            <a:avLst/>
          </a:prstGeom>
        </p:spPr>
      </p:pic>
      <p:sp>
        <p:nvSpPr>
          <p:cNvPr id="8" name="TextBox 7">
            <a:extLst>
              <a:ext uri="{FF2B5EF4-FFF2-40B4-BE49-F238E27FC236}">
                <a16:creationId xmlns:a16="http://schemas.microsoft.com/office/drawing/2014/main" id="{5529970E-EF88-47C6-8690-2E3C97DA5D04}"/>
              </a:ext>
            </a:extLst>
          </p:cNvPr>
          <p:cNvSpPr txBox="1"/>
          <p:nvPr/>
        </p:nvSpPr>
        <p:spPr>
          <a:xfrm>
            <a:off x="990600" y="1676400"/>
            <a:ext cx="3048000" cy="369332"/>
          </a:xfrm>
          <a:prstGeom prst="rect">
            <a:avLst/>
          </a:prstGeom>
          <a:noFill/>
        </p:spPr>
        <p:txBody>
          <a:bodyPr wrap="square" rtlCol="0">
            <a:spAutoFit/>
          </a:bodyPr>
          <a:lstStyle/>
          <a:p>
            <a:r>
              <a:rPr lang="en-US" dirty="0"/>
              <a:t>U-235 thermal (</a:t>
            </a:r>
            <a:r>
              <a:rPr lang="en-US" dirty="0" err="1"/>
              <a:t>n,f</a:t>
            </a:r>
            <a:r>
              <a:rPr lang="en-US" dirty="0"/>
              <a:t>)</a:t>
            </a:r>
          </a:p>
        </p:txBody>
      </p:sp>
    </p:spTree>
    <p:extLst>
      <p:ext uri="{BB962C8B-B14F-4D97-AF65-F5344CB8AC3E}">
        <p14:creationId xmlns:p14="http://schemas.microsoft.com/office/powerpoint/2010/main" val="1851873126"/>
      </p:ext>
    </p:extLst>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C840B-BEA6-4866-A326-9075BB644D07}"/>
              </a:ext>
            </a:extLst>
          </p:cNvPr>
          <p:cNvSpPr>
            <a:spLocks noGrp="1"/>
          </p:cNvSpPr>
          <p:nvPr>
            <p:ph type="title"/>
          </p:nvPr>
        </p:nvSpPr>
        <p:spPr/>
        <p:txBody>
          <a:bodyPr/>
          <a:lstStyle/>
          <a:p>
            <a:r>
              <a:rPr lang="en-US" dirty="0"/>
              <a:t>Fission Product Estimation</a:t>
            </a:r>
          </a:p>
        </p:txBody>
      </p:sp>
      <p:sp>
        <p:nvSpPr>
          <p:cNvPr id="4" name="Slide Number Placeholder 3">
            <a:extLst>
              <a:ext uri="{FF2B5EF4-FFF2-40B4-BE49-F238E27FC236}">
                <a16:creationId xmlns:a16="http://schemas.microsoft.com/office/drawing/2014/main" id="{A7DA6850-A1D5-40D7-94B7-C15C7093C77E}"/>
              </a:ext>
            </a:extLst>
          </p:cNvPr>
          <p:cNvSpPr>
            <a:spLocks noGrp="1"/>
          </p:cNvSpPr>
          <p:nvPr>
            <p:ph type="sldNum" sz="quarter" idx="10"/>
          </p:nvPr>
        </p:nvSpPr>
        <p:spPr/>
        <p:txBody>
          <a:bodyPr/>
          <a:lstStyle/>
          <a:p>
            <a:pPr>
              <a:defRPr/>
            </a:pPr>
            <a:fld id="{19845459-3F1B-4F43-8FC0-35ADCE8623CC}" type="slidenum">
              <a:rPr lang="en-US" smtClean="0"/>
              <a:pPr>
                <a:defRPr/>
              </a:pPr>
              <a:t>53</a:t>
            </a:fld>
            <a:endParaRPr lang="en-US"/>
          </a:p>
        </p:txBody>
      </p:sp>
      <p:sp>
        <p:nvSpPr>
          <p:cNvPr id="7" name="Content Placeholder 6">
            <a:extLst>
              <a:ext uri="{FF2B5EF4-FFF2-40B4-BE49-F238E27FC236}">
                <a16:creationId xmlns:a16="http://schemas.microsoft.com/office/drawing/2014/main" id="{9C905078-88DE-4E1B-951E-177AA37ABFC3}"/>
              </a:ext>
            </a:extLst>
          </p:cNvPr>
          <p:cNvSpPr>
            <a:spLocks noGrp="1"/>
          </p:cNvSpPr>
          <p:nvPr>
            <p:ph idx="1"/>
          </p:nvPr>
        </p:nvSpPr>
        <p:spPr/>
        <p:txBody>
          <a:bodyPr/>
          <a:lstStyle/>
          <a:p>
            <a:r>
              <a:rPr lang="en-US" dirty="0"/>
              <a:t>General Observables of Fission (GEF) </a:t>
            </a:r>
          </a:p>
          <a:p>
            <a:r>
              <a:rPr lang="en-US" dirty="0"/>
              <a:t>Fit to model (Nagy fits) </a:t>
            </a:r>
          </a:p>
        </p:txBody>
      </p:sp>
      <p:pic>
        <p:nvPicPr>
          <p:cNvPr id="9" name="Picture 8">
            <a:extLst>
              <a:ext uri="{FF2B5EF4-FFF2-40B4-BE49-F238E27FC236}">
                <a16:creationId xmlns:a16="http://schemas.microsoft.com/office/drawing/2014/main" id="{19B1A3F0-41ED-429C-A689-04C745819761}"/>
              </a:ext>
            </a:extLst>
          </p:cNvPr>
          <p:cNvPicPr>
            <a:picLocks noChangeAspect="1"/>
          </p:cNvPicPr>
          <p:nvPr/>
        </p:nvPicPr>
        <p:blipFill>
          <a:blip r:embed="rId2"/>
          <a:stretch>
            <a:fillRect/>
          </a:stretch>
        </p:blipFill>
        <p:spPr>
          <a:xfrm>
            <a:off x="3962400" y="1823248"/>
            <a:ext cx="2819400" cy="617387"/>
          </a:xfrm>
          <a:prstGeom prst="rect">
            <a:avLst/>
          </a:prstGeom>
        </p:spPr>
      </p:pic>
      <p:pic>
        <p:nvPicPr>
          <p:cNvPr id="10" name="Picture 9">
            <a:extLst>
              <a:ext uri="{FF2B5EF4-FFF2-40B4-BE49-F238E27FC236}">
                <a16:creationId xmlns:a16="http://schemas.microsoft.com/office/drawing/2014/main" id="{6B438854-2EBD-4181-AF26-3F9213F0451B}"/>
              </a:ext>
            </a:extLst>
          </p:cNvPr>
          <p:cNvPicPr>
            <a:picLocks noChangeAspect="1"/>
          </p:cNvPicPr>
          <p:nvPr/>
        </p:nvPicPr>
        <p:blipFill>
          <a:blip r:embed="rId3"/>
          <a:stretch>
            <a:fillRect/>
          </a:stretch>
        </p:blipFill>
        <p:spPr>
          <a:xfrm>
            <a:off x="4572000" y="2423775"/>
            <a:ext cx="4183718" cy="3893987"/>
          </a:xfrm>
          <a:prstGeom prst="rect">
            <a:avLst/>
          </a:prstGeom>
        </p:spPr>
      </p:pic>
      <p:pic>
        <p:nvPicPr>
          <p:cNvPr id="11" name="Picture 10">
            <a:extLst>
              <a:ext uri="{FF2B5EF4-FFF2-40B4-BE49-F238E27FC236}">
                <a16:creationId xmlns:a16="http://schemas.microsoft.com/office/drawing/2014/main" id="{FC79A4C2-ACB9-4042-92E9-DBB220617FDF}"/>
              </a:ext>
            </a:extLst>
          </p:cNvPr>
          <p:cNvPicPr>
            <a:picLocks noChangeAspect="1"/>
          </p:cNvPicPr>
          <p:nvPr/>
        </p:nvPicPr>
        <p:blipFill>
          <a:blip r:embed="rId4"/>
          <a:stretch>
            <a:fillRect/>
          </a:stretch>
        </p:blipFill>
        <p:spPr>
          <a:xfrm>
            <a:off x="1" y="2586197"/>
            <a:ext cx="4731932" cy="3658857"/>
          </a:xfrm>
          <a:prstGeom prst="rect">
            <a:avLst/>
          </a:prstGeom>
        </p:spPr>
      </p:pic>
    </p:spTree>
    <p:extLst>
      <p:ext uri="{BB962C8B-B14F-4D97-AF65-F5344CB8AC3E}">
        <p14:creationId xmlns:p14="http://schemas.microsoft.com/office/powerpoint/2010/main" val="1769479008"/>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D032C22-7604-415E-B0E6-F49A1CF11CA0}"/>
              </a:ext>
            </a:extLst>
          </p:cNvPr>
          <p:cNvPicPr>
            <a:picLocks noChangeAspect="1"/>
          </p:cNvPicPr>
          <p:nvPr/>
        </p:nvPicPr>
        <p:blipFill>
          <a:blip r:embed="rId2"/>
          <a:stretch>
            <a:fillRect/>
          </a:stretch>
        </p:blipFill>
        <p:spPr>
          <a:xfrm>
            <a:off x="38100" y="3124200"/>
            <a:ext cx="4385641" cy="1143000"/>
          </a:xfrm>
          <a:prstGeom prst="rect">
            <a:avLst/>
          </a:prstGeom>
        </p:spPr>
      </p:pic>
      <p:sp>
        <p:nvSpPr>
          <p:cNvPr id="2" name="Title 1">
            <a:extLst>
              <a:ext uri="{FF2B5EF4-FFF2-40B4-BE49-F238E27FC236}">
                <a16:creationId xmlns:a16="http://schemas.microsoft.com/office/drawing/2014/main" id="{918C840B-BEA6-4866-A326-9075BB644D07}"/>
              </a:ext>
            </a:extLst>
          </p:cNvPr>
          <p:cNvSpPr>
            <a:spLocks noGrp="1"/>
          </p:cNvSpPr>
          <p:nvPr>
            <p:ph type="title"/>
          </p:nvPr>
        </p:nvSpPr>
        <p:spPr/>
        <p:txBody>
          <a:bodyPr/>
          <a:lstStyle/>
          <a:p>
            <a:r>
              <a:rPr lang="en-US" dirty="0"/>
              <a:t>Unfolding Solution Methods</a:t>
            </a:r>
          </a:p>
        </p:txBody>
      </p:sp>
      <p:sp>
        <p:nvSpPr>
          <p:cNvPr id="4" name="Slide Number Placeholder 3">
            <a:extLst>
              <a:ext uri="{FF2B5EF4-FFF2-40B4-BE49-F238E27FC236}">
                <a16:creationId xmlns:a16="http://schemas.microsoft.com/office/drawing/2014/main" id="{A7DA6850-A1D5-40D7-94B7-C15C7093C77E}"/>
              </a:ext>
            </a:extLst>
          </p:cNvPr>
          <p:cNvSpPr>
            <a:spLocks noGrp="1"/>
          </p:cNvSpPr>
          <p:nvPr>
            <p:ph type="sldNum" sz="quarter" idx="10"/>
          </p:nvPr>
        </p:nvSpPr>
        <p:spPr/>
        <p:txBody>
          <a:bodyPr/>
          <a:lstStyle/>
          <a:p>
            <a:pPr>
              <a:defRPr/>
            </a:pPr>
            <a:fld id="{19845459-3F1B-4F43-8FC0-35ADCE8623CC}" type="slidenum">
              <a:rPr lang="en-US" smtClean="0"/>
              <a:pPr>
                <a:defRPr/>
              </a:pPr>
              <a:t>54</a:t>
            </a:fld>
            <a:endParaRPr lang="en-US" dirty="0"/>
          </a:p>
        </p:txBody>
      </p:sp>
      <p:sp>
        <p:nvSpPr>
          <p:cNvPr id="8" name="Content Placeholder 7">
            <a:extLst>
              <a:ext uri="{FF2B5EF4-FFF2-40B4-BE49-F238E27FC236}">
                <a16:creationId xmlns:a16="http://schemas.microsoft.com/office/drawing/2014/main" id="{A4BA2AD7-CE31-49AB-B925-6ED76B777E21}"/>
              </a:ext>
            </a:extLst>
          </p:cNvPr>
          <p:cNvSpPr>
            <a:spLocks noGrp="1"/>
          </p:cNvSpPr>
          <p:nvPr>
            <p:ph idx="1"/>
          </p:nvPr>
        </p:nvSpPr>
        <p:spPr>
          <a:xfrm>
            <a:off x="38100" y="1142999"/>
            <a:ext cx="8953500" cy="5349875"/>
          </a:xfrm>
        </p:spPr>
        <p:txBody>
          <a:bodyPr/>
          <a:lstStyle/>
          <a:p>
            <a:pPr marL="457200" indent="-457200">
              <a:buFont typeface="+mj-lt"/>
              <a:buAutoNum type="arabicPeriod"/>
            </a:pPr>
            <a:r>
              <a:rPr lang="en-US" dirty="0"/>
              <a:t>Matrix inversion</a:t>
            </a:r>
          </a:p>
          <a:p>
            <a:pPr marL="457200" indent="-457200">
              <a:buFont typeface="+mj-lt"/>
              <a:buAutoNum type="arabicPeriod"/>
            </a:pPr>
            <a:endParaRPr lang="en-US" dirty="0"/>
          </a:p>
          <a:p>
            <a:pPr marL="457200" indent="-457200">
              <a:buFont typeface="+mj-lt"/>
              <a:buAutoNum type="arabicPeriod"/>
            </a:pPr>
            <a:endParaRPr lang="en-US" sz="2000" dirty="0"/>
          </a:p>
          <a:p>
            <a:pPr marL="457200" indent="-457200">
              <a:buFont typeface="+mj-lt"/>
              <a:buAutoNum type="arabicPeriod"/>
            </a:pPr>
            <a:r>
              <a:rPr lang="en-US" dirty="0"/>
              <a:t>Least-square spectral adjustment (ex. PNNL STAYSL)</a:t>
            </a:r>
          </a:p>
          <a:p>
            <a:pPr marL="855662" lvl="1" indent="-457200">
              <a:buFont typeface="+mj-lt"/>
              <a:buAutoNum type="alphaLcParenR"/>
            </a:pPr>
            <a:r>
              <a:rPr lang="en-US" dirty="0"/>
              <a:t>Incorporates uncertainty and an can incorporate covariance</a:t>
            </a:r>
          </a:p>
          <a:p>
            <a:pPr marL="398462" lvl="1" indent="0">
              <a:buNone/>
            </a:pPr>
            <a:r>
              <a:rPr lang="en-US" dirty="0"/>
              <a:t> </a:t>
            </a:r>
          </a:p>
          <a:p>
            <a:pPr marL="398462" lvl="1" indent="0">
              <a:buNone/>
            </a:pPr>
            <a:endParaRPr lang="en-US" dirty="0"/>
          </a:p>
          <a:p>
            <a:pPr marL="398462" lvl="1" indent="0">
              <a:buNone/>
            </a:pPr>
            <a:endParaRPr lang="en-US" dirty="0"/>
          </a:p>
          <a:p>
            <a:pPr marL="398462" lvl="1" indent="0">
              <a:buNone/>
            </a:pPr>
            <a:endParaRPr lang="en-US" dirty="0"/>
          </a:p>
          <a:p>
            <a:pPr marL="855662" lvl="1" indent="-457200">
              <a:buFont typeface="+mj-lt"/>
              <a:buAutoNum type="alphaLcParenR" startAt="2"/>
            </a:pPr>
            <a:r>
              <a:rPr lang="en-US" dirty="0"/>
              <a:t>Requires guess spectrum</a:t>
            </a:r>
          </a:p>
          <a:p>
            <a:pPr marL="457200" indent="-457200">
              <a:buFont typeface="+mj-lt"/>
              <a:buAutoNum type="arabicPeriod"/>
            </a:pPr>
            <a:r>
              <a:rPr lang="en-US" dirty="0"/>
              <a:t>Stochastic methods</a:t>
            </a:r>
          </a:p>
          <a:p>
            <a:pPr marL="855662" lvl="1" indent="-457200">
              <a:buFont typeface="+mj-lt"/>
              <a:buAutoNum type="arabicPeriod"/>
            </a:pPr>
            <a:endParaRPr lang="en-US" dirty="0"/>
          </a:p>
        </p:txBody>
      </p:sp>
      <p:pic>
        <p:nvPicPr>
          <p:cNvPr id="5" name="Picture 4">
            <a:extLst>
              <a:ext uri="{FF2B5EF4-FFF2-40B4-BE49-F238E27FC236}">
                <a16:creationId xmlns:a16="http://schemas.microsoft.com/office/drawing/2014/main" id="{DC1444D2-ECAE-4FF4-A2E6-9448FCF96240}"/>
              </a:ext>
            </a:extLst>
          </p:cNvPr>
          <p:cNvPicPr>
            <a:picLocks noChangeAspect="1"/>
          </p:cNvPicPr>
          <p:nvPr/>
        </p:nvPicPr>
        <p:blipFill>
          <a:blip r:embed="rId3"/>
          <a:stretch>
            <a:fillRect/>
          </a:stretch>
        </p:blipFill>
        <p:spPr>
          <a:xfrm>
            <a:off x="4356498" y="1142998"/>
            <a:ext cx="4141830" cy="885825"/>
          </a:xfrm>
          <a:prstGeom prst="rect">
            <a:avLst/>
          </a:prstGeom>
        </p:spPr>
      </p:pic>
      <p:pic>
        <p:nvPicPr>
          <p:cNvPr id="7" name="Picture 6">
            <a:extLst>
              <a:ext uri="{FF2B5EF4-FFF2-40B4-BE49-F238E27FC236}">
                <a16:creationId xmlns:a16="http://schemas.microsoft.com/office/drawing/2014/main" id="{1E19C183-BD32-458E-83D8-EA3598C899EF}"/>
              </a:ext>
            </a:extLst>
          </p:cNvPr>
          <p:cNvPicPr>
            <a:picLocks noChangeAspect="1"/>
          </p:cNvPicPr>
          <p:nvPr/>
        </p:nvPicPr>
        <p:blipFill>
          <a:blip r:embed="rId4"/>
          <a:stretch>
            <a:fillRect/>
          </a:stretch>
        </p:blipFill>
        <p:spPr>
          <a:xfrm>
            <a:off x="4720261" y="3211049"/>
            <a:ext cx="3486150" cy="990600"/>
          </a:xfrm>
          <a:prstGeom prst="rect">
            <a:avLst/>
          </a:prstGeom>
        </p:spPr>
      </p:pic>
      <p:sp>
        <p:nvSpPr>
          <p:cNvPr id="6" name="TextBox 5">
            <a:extLst>
              <a:ext uri="{FF2B5EF4-FFF2-40B4-BE49-F238E27FC236}">
                <a16:creationId xmlns:a16="http://schemas.microsoft.com/office/drawing/2014/main" id="{C54D20B9-634E-46A2-AC7B-70D14433C5B3}"/>
              </a:ext>
            </a:extLst>
          </p:cNvPr>
          <p:cNvSpPr txBox="1"/>
          <p:nvPr/>
        </p:nvSpPr>
        <p:spPr>
          <a:xfrm>
            <a:off x="4496921" y="3158735"/>
            <a:ext cx="4385641" cy="1754326"/>
          </a:xfrm>
          <a:prstGeom prst="rect">
            <a:avLst/>
          </a:prstGeom>
          <a:noFill/>
          <a:ln>
            <a:noFill/>
          </a:ln>
        </p:spPr>
        <p:txBody>
          <a:bodyPr wrap="square" rtlCol="0">
            <a:spAutoFit/>
          </a:bodyPr>
          <a:lstStyle/>
          <a:p>
            <a:endParaRPr lang="en-US" dirty="0"/>
          </a:p>
          <a:p>
            <a:endParaRPr lang="en-US" dirty="0"/>
          </a:p>
          <a:p>
            <a:endParaRPr lang="en-US" dirty="0"/>
          </a:p>
          <a:p>
            <a:r>
              <a:rPr lang="en-US" dirty="0"/>
              <a:t>P = Neutron flux and nuclear data </a:t>
            </a:r>
          </a:p>
          <a:p>
            <a:r>
              <a:rPr lang="en-US" dirty="0"/>
              <a:t>A = Activity </a:t>
            </a:r>
          </a:p>
          <a:p>
            <a:r>
              <a:rPr lang="en-US" dirty="0"/>
              <a:t>N =Covariance </a:t>
            </a:r>
          </a:p>
        </p:txBody>
      </p:sp>
    </p:spTree>
    <p:extLst>
      <p:ext uri="{BB962C8B-B14F-4D97-AF65-F5344CB8AC3E}">
        <p14:creationId xmlns:p14="http://schemas.microsoft.com/office/powerpoint/2010/main" val="2155261928"/>
      </p:ext>
    </p:extLst>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Nuclear Data Uncertainty</a:t>
            </a:r>
          </a:p>
        </p:txBody>
      </p:sp>
      <p:sp>
        <p:nvSpPr>
          <p:cNvPr id="4" name="Slide Number Placeholder 3"/>
          <p:cNvSpPr>
            <a:spLocks noGrp="1"/>
          </p:cNvSpPr>
          <p:nvPr>
            <p:ph type="sldNum" sz="quarter" idx="10"/>
          </p:nvPr>
        </p:nvSpPr>
        <p:spPr/>
        <p:txBody>
          <a:bodyPr/>
          <a:lstStyle/>
          <a:p>
            <a:fld id="{19845459-3F1B-4F43-8FC0-35ADCE8623CC}" type="slidenum">
              <a:rPr lang="en-US" smtClean="0"/>
              <a:pPr/>
              <a:t>55</a:t>
            </a:fld>
            <a:endParaRPr lang="en-US"/>
          </a:p>
        </p:txBody>
      </p:sp>
      <p:pic>
        <p:nvPicPr>
          <p:cNvPr id="8" name="Content Placeholder 7">
            <a:extLst>
              <a:ext uri="{FF2B5EF4-FFF2-40B4-BE49-F238E27FC236}">
                <a16:creationId xmlns:a16="http://schemas.microsoft.com/office/drawing/2014/main" id="{064B8A71-E19C-463B-AB20-7AC822006B0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634917" y="2123031"/>
            <a:ext cx="4509083" cy="3276600"/>
          </a:xfrm>
        </p:spPr>
      </p:pic>
      <p:pic>
        <p:nvPicPr>
          <p:cNvPr id="10" name="Picture 9">
            <a:extLst>
              <a:ext uri="{FF2B5EF4-FFF2-40B4-BE49-F238E27FC236}">
                <a16:creationId xmlns:a16="http://schemas.microsoft.com/office/drawing/2014/main" id="{8D218A35-03DD-4C41-ADB1-CB24834232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2" y="2133600"/>
            <a:ext cx="4654512" cy="3337776"/>
          </a:xfrm>
          <a:prstGeom prst="rect">
            <a:avLst/>
          </a:prstGeom>
        </p:spPr>
      </p:pic>
    </p:spTree>
    <p:extLst>
      <p:ext uri="{BB962C8B-B14F-4D97-AF65-F5344CB8AC3E}">
        <p14:creationId xmlns:p14="http://schemas.microsoft.com/office/powerpoint/2010/main" val="2224817779"/>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C840B-BEA6-4866-A326-9075BB644D07}"/>
              </a:ext>
            </a:extLst>
          </p:cNvPr>
          <p:cNvSpPr>
            <a:spLocks noGrp="1"/>
          </p:cNvSpPr>
          <p:nvPr>
            <p:ph type="title"/>
          </p:nvPr>
        </p:nvSpPr>
        <p:spPr>
          <a:xfrm>
            <a:off x="1066800" y="-15875"/>
            <a:ext cx="6553200" cy="990600"/>
          </a:xfrm>
        </p:spPr>
        <p:txBody>
          <a:bodyPr/>
          <a:lstStyle/>
          <a:p>
            <a:r>
              <a:rPr lang="en-US" sz="2800" dirty="0"/>
              <a:t>Options to Generate Representative Nuclear Weapon Environments </a:t>
            </a:r>
          </a:p>
        </p:txBody>
      </p:sp>
      <p:sp>
        <p:nvSpPr>
          <p:cNvPr id="3" name="Content Placeholder 2">
            <a:extLst>
              <a:ext uri="{FF2B5EF4-FFF2-40B4-BE49-F238E27FC236}">
                <a16:creationId xmlns:a16="http://schemas.microsoft.com/office/drawing/2014/main" id="{52EC3828-2462-4856-9BC2-37D2053EEF58}"/>
              </a:ext>
            </a:extLst>
          </p:cNvPr>
          <p:cNvSpPr>
            <a:spLocks noGrp="1"/>
          </p:cNvSpPr>
          <p:nvPr>
            <p:ph idx="1"/>
          </p:nvPr>
        </p:nvSpPr>
        <p:spPr>
          <a:xfrm>
            <a:off x="304800" y="1295400"/>
            <a:ext cx="4711836" cy="4876800"/>
          </a:xfrm>
        </p:spPr>
        <p:txBody>
          <a:bodyPr/>
          <a:lstStyle/>
          <a:p>
            <a:r>
              <a:rPr lang="en-US" dirty="0"/>
              <a:t>Synthetic Fission Debris</a:t>
            </a:r>
          </a:p>
          <a:p>
            <a:pPr lvl="1"/>
            <a:r>
              <a:rPr lang="en-US" dirty="0"/>
              <a:t>Sample doping</a:t>
            </a:r>
          </a:p>
          <a:p>
            <a:pPr lvl="1"/>
            <a:r>
              <a:rPr lang="en-US" dirty="0"/>
              <a:t>Direct production using fission converters</a:t>
            </a:r>
          </a:p>
          <a:p>
            <a:pPr lvl="1"/>
            <a:r>
              <a:rPr lang="en-US" dirty="0"/>
              <a:t>Surrogate methods</a:t>
            </a:r>
          </a:p>
          <a:p>
            <a:pPr lvl="1"/>
            <a:r>
              <a:rPr lang="en-US" dirty="0"/>
              <a:t>Spectral modification</a:t>
            </a:r>
          </a:p>
          <a:p>
            <a:r>
              <a:rPr lang="en-US" dirty="0"/>
              <a:t>Neutron Effects on Electronics</a:t>
            </a:r>
          </a:p>
          <a:p>
            <a:pPr lvl="1"/>
            <a:r>
              <a:rPr lang="en-US" dirty="0"/>
              <a:t>Utilize existing sources </a:t>
            </a:r>
          </a:p>
          <a:p>
            <a:pPr lvl="1"/>
            <a:r>
              <a:rPr lang="en-US" dirty="0"/>
              <a:t>Models</a:t>
            </a:r>
          </a:p>
          <a:p>
            <a:pPr lvl="1"/>
            <a:r>
              <a:rPr lang="en-US" dirty="0"/>
              <a:t>Surrogate charged particle reactions</a:t>
            </a:r>
          </a:p>
        </p:txBody>
      </p:sp>
      <p:sp>
        <p:nvSpPr>
          <p:cNvPr id="4" name="Slide Number Placeholder 3">
            <a:extLst>
              <a:ext uri="{FF2B5EF4-FFF2-40B4-BE49-F238E27FC236}">
                <a16:creationId xmlns:a16="http://schemas.microsoft.com/office/drawing/2014/main" id="{A7DA6850-A1D5-40D7-94B7-C15C7093C77E}"/>
              </a:ext>
            </a:extLst>
          </p:cNvPr>
          <p:cNvSpPr>
            <a:spLocks noGrp="1"/>
          </p:cNvSpPr>
          <p:nvPr>
            <p:ph type="sldNum" sz="quarter" idx="10"/>
          </p:nvPr>
        </p:nvSpPr>
        <p:spPr/>
        <p:txBody>
          <a:bodyPr/>
          <a:lstStyle/>
          <a:p>
            <a:pPr>
              <a:defRPr/>
            </a:pPr>
            <a:fld id="{19845459-3F1B-4F43-8FC0-35ADCE8623CC}" type="slidenum">
              <a:rPr lang="en-US" smtClean="0"/>
              <a:pPr>
                <a:defRPr/>
              </a:pPr>
              <a:t>56</a:t>
            </a:fld>
            <a:endParaRPr lang="en-US"/>
          </a:p>
        </p:txBody>
      </p:sp>
      <p:pic>
        <p:nvPicPr>
          <p:cNvPr id="5" name="Picture 4">
            <a:extLst>
              <a:ext uri="{FF2B5EF4-FFF2-40B4-BE49-F238E27FC236}">
                <a16:creationId xmlns:a16="http://schemas.microsoft.com/office/drawing/2014/main" id="{A62BAFA3-0069-49E0-8880-2630AD2E13DB}"/>
              </a:ext>
            </a:extLst>
          </p:cNvPr>
          <p:cNvPicPr>
            <a:picLocks noChangeAspect="1"/>
          </p:cNvPicPr>
          <p:nvPr/>
        </p:nvPicPr>
        <p:blipFill>
          <a:blip r:embed="rId3"/>
          <a:stretch>
            <a:fillRect/>
          </a:stretch>
        </p:blipFill>
        <p:spPr>
          <a:xfrm>
            <a:off x="4980777" y="1986910"/>
            <a:ext cx="3858423" cy="2884180"/>
          </a:xfrm>
          <a:prstGeom prst="rect">
            <a:avLst/>
          </a:prstGeom>
        </p:spPr>
      </p:pic>
    </p:spTree>
    <p:extLst>
      <p:ext uri="{BB962C8B-B14F-4D97-AF65-F5344CB8AC3E}">
        <p14:creationId xmlns:p14="http://schemas.microsoft.com/office/powerpoint/2010/main" val="2141277576"/>
      </p:ext>
    </p:extLst>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C840B-BEA6-4866-A326-9075BB644D07}"/>
              </a:ext>
            </a:extLst>
          </p:cNvPr>
          <p:cNvSpPr>
            <a:spLocks noGrp="1"/>
          </p:cNvSpPr>
          <p:nvPr>
            <p:ph type="title"/>
          </p:nvPr>
        </p:nvSpPr>
        <p:spPr/>
        <p:txBody>
          <a:bodyPr/>
          <a:lstStyle/>
          <a:p>
            <a:r>
              <a:rPr lang="en-US" sz="3200" dirty="0"/>
              <a:t>Neutron interactions relevant to ETA design</a:t>
            </a:r>
          </a:p>
        </p:txBody>
      </p:sp>
      <p:sp>
        <p:nvSpPr>
          <p:cNvPr id="4" name="Slide Number Placeholder 3">
            <a:extLst>
              <a:ext uri="{FF2B5EF4-FFF2-40B4-BE49-F238E27FC236}">
                <a16:creationId xmlns:a16="http://schemas.microsoft.com/office/drawing/2014/main" id="{A7DA6850-A1D5-40D7-94B7-C15C7093C77E}"/>
              </a:ext>
            </a:extLst>
          </p:cNvPr>
          <p:cNvSpPr>
            <a:spLocks noGrp="1"/>
          </p:cNvSpPr>
          <p:nvPr>
            <p:ph type="sldNum" sz="quarter" idx="10"/>
          </p:nvPr>
        </p:nvSpPr>
        <p:spPr/>
        <p:txBody>
          <a:bodyPr/>
          <a:lstStyle/>
          <a:p>
            <a:pPr>
              <a:defRPr/>
            </a:pPr>
            <a:fld id="{19845459-3F1B-4F43-8FC0-35ADCE8623CC}" type="slidenum">
              <a:rPr lang="en-US" smtClean="0"/>
              <a:pPr>
                <a:defRPr/>
              </a:pPr>
              <a:t>57</a:t>
            </a:fld>
            <a:endParaRPr lang="en-US"/>
          </a:p>
        </p:txBody>
      </p:sp>
      <p:pic>
        <p:nvPicPr>
          <p:cNvPr id="5" name="Content Placeholder 7">
            <a:extLst>
              <a:ext uri="{FF2B5EF4-FFF2-40B4-BE49-F238E27FC236}">
                <a16:creationId xmlns:a16="http://schemas.microsoft.com/office/drawing/2014/main" id="{82ABFB2C-FEC0-43E1-B890-8812EDED2C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5400" y="1262943"/>
            <a:ext cx="6047528" cy="5110963"/>
          </a:xfrm>
          <a:prstGeom prst="rect">
            <a:avLst/>
          </a:prstGeom>
        </p:spPr>
      </p:pic>
      <p:sp>
        <p:nvSpPr>
          <p:cNvPr id="7" name="Content Placeholder 6">
            <a:extLst>
              <a:ext uri="{FF2B5EF4-FFF2-40B4-BE49-F238E27FC236}">
                <a16:creationId xmlns:a16="http://schemas.microsoft.com/office/drawing/2014/main" id="{2A3D0541-589B-4248-A895-A9C29B951D58}"/>
              </a:ext>
            </a:extLst>
          </p:cNvPr>
          <p:cNvSpPr>
            <a:spLocks noGrp="1"/>
          </p:cNvSpPr>
          <p:nvPr>
            <p:ph idx="1"/>
          </p:nvPr>
        </p:nvSpPr>
        <p:spPr>
          <a:xfrm>
            <a:off x="-8001000" y="1524000"/>
            <a:ext cx="8534400" cy="4876800"/>
          </a:xfrm>
        </p:spPr>
        <p:txBody>
          <a:bodyPr/>
          <a:lstStyle/>
          <a:p>
            <a:endParaRPr lang="en-US" dirty="0"/>
          </a:p>
        </p:txBody>
      </p:sp>
    </p:spTree>
    <p:extLst>
      <p:ext uri="{BB962C8B-B14F-4D97-AF65-F5344CB8AC3E}">
        <p14:creationId xmlns:p14="http://schemas.microsoft.com/office/powerpoint/2010/main" val="1998587195"/>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Scope of Nuclear Weapons Effects Testing Simulators </a:t>
            </a:r>
          </a:p>
        </p:txBody>
      </p:sp>
      <p:sp>
        <p:nvSpPr>
          <p:cNvPr id="4" name="Slide Number Placeholder 3"/>
          <p:cNvSpPr>
            <a:spLocks noGrp="1"/>
          </p:cNvSpPr>
          <p:nvPr>
            <p:ph type="sldNum" sz="quarter" idx="10"/>
          </p:nvPr>
        </p:nvSpPr>
        <p:spPr/>
        <p:txBody>
          <a:bodyPr/>
          <a:lstStyle/>
          <a:p>
            <a:fld id="{19845459-3F1B-4F43-8FC0-35ADCE8623CC}" type="slidenum">
              <a:rPr lang="en-US" smtClean="0"/>
              <a:pPr/>
              <a:t>58</a:t>
            </a:fld>
            <a:endParaRPr lang="en-US"/>
          </a:p>
        </p:txBody>
      </p:sp>
      <p:pic>
        <p:nvPicPr>
          <p:cNvPr id="10" name="Content Placeholder 9">
            <a:extLst>
              <a:ext uri="{FF2B5EF4-FFF2-40B4-BE49-F238E27FC236}">
                <a16:creationId xmlns:a16="http://schemas.microsoft.com/office/drawing/2014/main" id="{1B198BB9-C019-45E5-A07F-5A3B2EC67BA3}"/>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660782" y="1212171"/>
            <a:ext cx="3822435" cy="5280704"/>
          </a:xfrm>
        </p:spPr>
      </p:pic>
    </p:spTree>
    <p:extLst>
      <p:ext uri="{BB962C8B-B14F-4D97-AF65-F5344CB8AC3E}">
        <p14:creationId xmlns:p14="http://schemas.microsoft.com/office/powerpoint/2010/main" val="2400090241"/>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C840B-BEA6-4866-A326-9075BB644D07}"/>
              </a:ext>
            </a:extLst>
          </p:cNvPr>
          <p:cNvSpPr>
            <a:spLocks noGrp="1"/>
          </p:cNvSpPr>
          <p:nvPr>
            <p:ph type="title"/>
          </p:nvPr>
        </p:nvSpPr>
        <p:spPr/>
        <p:txBody>
          <a:bodyPr/>
          <a:lstStyle/>
          <a:p>
            <a:r>
              <a:rPr lang="en-US" dirty="0"/>
              <a:t>Neutron Flux Unfolding </a:t>
            </a:r>
          </a:p>
        </p:txBody>
      </p:sp>
      <p:sp>
        <p:nvSpPr>
          <p:cNvPr id="4" name="Slide Number Placeholder 3">
            <a:extLst>
              <a:ext uri="{FF2B5EF4-FFF2-40B4-BE49-F238E27FC236}">
                <a16:creationId xmlns:a16="http://schemas.microsoft.com/office/drawing/2014/main" id="{A7DA6850-A1D5-40D7-94B7-C15C7093C77E}"/>
              </a:ext>
            </a:extLst>
          </p:cNvPr>
          <p:cNvSpPr>
            <a:spLocks noGrp="1"/>
          </p:cNvSpPr>
          <p:nvPr>
            <p:ph type="sldNum" sz="quarter" idx="10"/>
          </p:nvPr>
        </p:nvSpPr>
        <p:spPr/>
        <p:txBody>
          <a:bodyPr/>
          <a:lstStyle/>
          <a:p>
            <a:pPr>
              <a:defRPr/>
            </a:pPr>
            <a:fld id="{19845459-3F1B-4F43-8FC0-35ADCE8623CC}" type="slidenum">
              <a:rPr lang="en-US" smtClean="0"/>
              <a:pPr>
                <a:defRPr/>
              </a:pPr>
              <a:t>59</a:t>
            </a:fld>
            <a:endParaRPr lang="en-US"/>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9EB6D606-5C67-4323-A312-4B5D11432BC9}"/>
                  </a:ext>
                </a:extLst>
              </p:cNvPr>
              <p:cNvSpPr txBox="1"/>
              <p:nvPr/>
            </p:nvSpPr>
            <p:spPr>
              <a:xfrm>
                <a:off x="1371600" y="2279030"/>
                <a:ext cx="8229600" cy="2133341"/>
              </a:xfrm>
              <a:prstGeom prst="rect">
                <a:avLst/>
              </a:prstGeom>
              <a:noFill/>
            </p:spPr>
            <p:txBody>
              <a:bodyPr wrap="square" rtlCol="0">
                <a:spAutoFit/>
              </a:bodyPr>
              <a:lstStyle/>
              <a:p>
                <a14:m>
                  <m:oMath xmlns:m="http://schemas.openxmlformats.org/officeDocument/2006/math">
                    <m:d>
                      <m:dPr>
                        <m:begChr m:val="["/>
                        <m:endChr m:val="]"/>
                        <m:ctrlPr>
                          <a:rPr lang="en-US" sz="3600" b="0" i="1" smtClean="0">
                            <a:latin typeface="Cambria Math" panose="02040503050406030204" pitchFamily="18" charset="0"/>
                          </a:rPr>
                        </m:ctrlPr>
                      </m:dPr>
                      <m:e>
                        <m:m>
                          <m:mPr>
                            <m:mcs>
                              <m:mc>
                                <m:mcPr>
                                  <m:count m:val="3"/>
                                  <m:mcJc m:val="center"/>
                                </m:mcPr>
                              </m:mc>
                            </m:mcs>
                            <m:ctrlPr>
                              <a:rPr lang="en-US" sz="3600" i="1">
                                <a:latin typeface="Cambria Math" panose="02040503050406030204" pitchFamily="18" charset="0"/>
                              </a:rPr>
                            </m:ctrlPr>
                          </m:mPr>
                          <m:mr>
                            <m:e>
                              <m:r>
                                <m:rPr>
                                  <m:brk m:alnAt="7"/>
                                </m:rPr>
                                <a:rPr lang="en-US" sz="3600" b="0" i="1" smtClean="0">
                                  <a:latin typeface="Cambria Math" panose="02040503050406030204" pitchFamily="18" charset="0"/>
                                </a:rPr>
                                <m:t>2</m:t>
                              </m:r>
                              <m:r>
                                <a:rPr lang="en-US" sz="3600" b="0" i="1" smtClean="0">
                                  <a:latin typeface="Cambria Math" panose="02040503050406030204" pitchFamily="18" charset="0"/>
                                </a:rPr>
                                <m:t>0</m:t>
                              </m:r>
                            </m:e>
                            <m:e>
                              <m:r>
                                <a:rPr lang="en-US" sz="3600" b="0" i="1" smtClean="0">
                                  <a:latin typeface="Cambria Math" panose="02040503050406030204" pitchFamily="18" charset="0"/>
                                </a:rPr>
                                <m:t>10</m:t>
                              </m:r>
                            </m:e>
                            <m:e>
                              <m:r>
                                <a:rPr lang="en-US" sz="3600" b="0" i="1" smtClean="0">
                                  <a:latin typeface="Cambria Math" panose="02040503050406030204" pitchFamily="18" charset="0"/>
                                </a:rPr>
                                <m:t>1</m:t>
                              </m:r>
                            </m:e>
                          </m:mr>
                          <m:mr>
                            <m:e>
                              <m:r>
                                <a:rPr lang="en-US" sz="3600" b="0" i="1" smtClean="0">
                                  <a:latin typeface="Cambria Math" panose="02040503050406030204" pitchFamily="18" charset="0"/>
                                </a:rPr>
                                <m:t>0</m:t>
                              </m:r>
                            </m:e>
                            <m:e>
                              <m:r>
                                <a:rPr lang="en-US" sz="3600" b="0" i="1" smtClean="0">
                                  <a:latin typeface="Cambria Math" panose="02040503050406030204" pitchFamily="18" charset="0"/>
                                </a:rPr>
                                <m:t>1</m:t>
                              </m:r>
                            </m:e>
                            <m:e>
                              <m:r>
                                <a:rPr lang="en-US" sz="3600" b="0" i="1" smtClean="0">
                                  <a:latin typeface="Cambria Math" panose="02040503050406030204" pitchFamily="18" charset="0"/>
                                </a:rPr>
                                <m:t>2</m:t>
                              </m:r>
                            </m:e>
                          </m:mr>
                          <m:mr>
                            <m:e>
                              <m:r>
                                <a:rPr lang="en-US" sz="3600" b="0" i="1" smtClean="0">
                                  <a:latin typeface="Cambria Math" panose="02040503050406030204" pitchFamily="18" charset="0"/>
                                </a:rPr>
                                <m:t>0</m:t>
                              </m:r>
                            </m:e>
                            <m:e>
                              <m:r>
                                <a:rPr lang="en-US" sz="3600" b="0" i="1" smtClean="0">
                                  <a:latin typeface="Cambria Math" panose="02040503050406030204" pitchFamily="18" charset="0"/>
                                </a:rPr>
                                <m:t>0</m:t>
                              </m:r>
                            </m:e>
                            <m:e>
                              <m:r>
                                <a:rPr lang="en-US" sz="3600" b="0" i="1" smtClean="0">
                                  <a:latin typeface="Cambria Math" panose="02040503050406030204" pitchFamily="18" charset="0"/>
                                </a:rPr>
                                <m:t>1</m:t>
                              </m:r>
                            </m:e>
                          </m:mr>
                          <m:mr>
                            <m:e>
                              <m:r>
                                <a:rPr lang="en-US" sz="3600" b="0" i="1" smtClean="0">
                                  <a:latin typeface="Cambria Math" panose="02040503050406030204" pitchFamily="18" charset="0"/>
                                </a:rPr>
                                <m:t>0</m:t>
                              </m:r>
                            </m:e>
                            <m:e>
                              <m:r>
                                <a:rPr lang="en-US" sz="3600" b="0" i="1" smtClean="0">
                                  <a:latin typeface="Cambria Math" panose="02040503050406030204" pitchFamily="18" charset="0"/>
                                </a:rPr>
                                <m:t>0</m:t>
                              </m:r>
                            </m:e>
                            <m:e>
                              <m:r>
                                <a:rPr lang="en-US" sz="3600" b="0" i="1" smtClean="0">
                                  <a:latin typeface="Cambria Math" panose="02040503050406030204" pitchFamily="18" charset="0"/>
                                </a:rPr>
                                <m:t>0</m:t>
                              </m:r>
                            </m:e>
                          </m:mr>
                        </m:m>
                        <m:r>
                          <a:rPr lang="en-US" sz="3600" i="1">
                            <a:latin typeface="Cambria Math" panose="02040503050406030204" pitchFamily="18" charset="0"/>
                          </a:rPr>
                          <m:t>   </m:t>
                        </m:r>
                        <m:m>
                          <m:mPr>
                            <m:mcs>
                              <m:mc>
                                <m:mcPr>
                                  <m:count m:val="1"/>
                                  <m:mcJc m:val="center"/>
                                </m:mcPr>
                              </m:mc>
                            </m:mcs>
                            <m:ctrlPr>
                              <a:rPr lang="en-US" sz="3600" i="1">
                                <a:latin typeface="Cambria Math" panose="02040503050406030204" pitchFamily="18" charset="0"/>
                              </a:rPr>
                            </m:ctrlPr>
                          </m:mPr>
                          <m:mr>
                            <m:e>
                              <m:r>
                                <m:rPr>
                                  <m:brk m:alnAt="7"/>
                                </m:rPr>
                                <a:rPr lang="en-US" sz="3600" b="0" i="1" smtClean="0">
                                  <a:latin typeface="Cambria Math" panose="02040503050406030204" pitchFamily="18" charset="0"/>
                                </a:rPr>
                                <m:t>0</m:t>
                              </m:r>
                            </m:e>
                          </m:mr>
                          <m:mr>
                            <m:e>
                              <m:r>
                                <a:rPr lang="en-US" sz="3600" b="0" i="1" smtClean="0">
                                  <a:latin typeface="Cambria Math" panose="02040503050406030204" pitchFamily="18" charset="0"/>
                                </a:rPr>
                                <m:t>0.3</m:t>
                              </m:r>
                            </m:e>
                          </m:mr>
                          <m:mr>
                            <m:e>
                              <m:r>
                                <a:rPr lang="en-US" sz="3600" b="0" i="1" smtClean="0">
                                  <a:latin typeface="Cambria Math" panose="02040503050406030204" pitchFamily="18" charset="0"/>
                                </a:rPr>
                                <m:t>2</m:t>
                              </m:r>
                            </m:e>
                          </m:mr>
                          <m:mr>
                            <m:e>
                              <m:r>
                                <a:rPr lang="en-US" sz="3600" b="0" i="1" smtClean="0">
                                  <a:latin typeface="Cambria Math" panose="02040503050406030204" pitchFamily="18" charset="0"/>
                                </a:rPr>
                                <m:t>3</m:t>
                              </m:r>
                            </m:e>
                          </m:mr>
                        </m:m>
                      </m:e>
                    </m:d>
                    <m:d>
                      <m:dPr>
                        <m:begChr m:val="["/>
                        <m:endChr m:val="]"/>
                        <m:ctrlPr>
                          <a:rPr lang="en-US" sz="3600" i="1">
                            <a:latin typeface="Cambria Math" panose="02040503050406030204" pitchFamily="18" charset="0"/>
                          </a:rPr>
                        </m:ctrlPr>
                      </m:dPr>
                      <m:e>
                        <m:m>
                          <m:mPr>
                            <m:mcs>
                              <m:mc>
                                <m:mcPr>
                                  <m:count m:val="1"/>
                                  <m:mcJc m:val="center"/>
                                </m:mcPr>
                              </m:mc>
                            </m:mcs>
                            <m:ctrlPr>
                              <a:rPr lang="en-US" sz="3600" i="1" smtClean="0">
                                <a:latin typeface="Cambria Math" panose="02040503050406030204" pitchFamily="18" charset="0"/>
                              </a:rPr>
                            </m:ctrlPr>
                          </m:mPr>
                          <m:mr>
                            <m:e>
                              <m:r>
                                <m:rPr>
                                  <m:brk m:alnAt="7"/>
                                </m:rPr>
                                <a:rPr lang="en-US" sz="3600" b="0" i="1" smtClean="0">
                                  <a:latin typeface="Cambria Math" panose="02040503050406030204" pitchFamily="18" charset="0"/>
                                </a:rPr>
                                <m:t>6</m:t>
                              </m:r>
                              <m:r>
                                <a:rPr lang="en-US" sz="3600" b="0" i="1" smtClean="0">
                                  <a:latin typeface="Cambria Math" panose="02040503050406030204" pitchFamily="18" charset="0"/>
                                </a:rPr>
                                <m:t>.1</m:t>
                              </m:r>
                            </m:e>
                          </m:mr>
                          <m:mr>
                            <m:e>
                              <m:r>
                                <a:rPr lang="en-US" sz="3600" b="0" i="1" smtClean="0">
                                  <a:latin typeface="Cambria Math" panose="02040503050406030204" pitchFamily="18" charset="0"/>
                                </a:rPr>
                                <m:t>−16</m:t>
                              </m:r>
                            </m:e>
                          </m:mr>
                          <m:mr>
                            <m:e>
                              <m:r>
                                <a:rPr lang="en-US" sz="3600" b="0" i="1" smtClean="0">
                                  <a:latin typeface="Cambria Math" panose="02040503050406030204" pitchFamily="18" charset="0"/>
                                </a:rPr>
                                <m:t>8.3</m:t>
                              </m:r>
                            </m:e>
                          </m:mr>
                          <m:mr>
                            <m:e>
                              <m:r>
                                <a:rPr lang="en-US" sz="3600" b="0" i="1" smtClean="0">
                                  <a:latin typeface="Cambria Math" panose="02040503050406030204" pitchFamily="18" charset="0"/>
                                </a:rPr>
                                <m:t>3.3</m:t>
                              </m:r>
                            </m:e>
                          </m:mr>
                        </m:m>
                      </m:e>
                    </m:d>
                  </m:oMath>
                </a14:m>
                <a:r>
                  <a:rPr lang="en-US" sz="3600" dirty="0"/>
                  <a:t> = </a:t>
                </a:r>
                <a14:m>
                  <m:oMath xmlns:m="http://schemas.openxmlformats.org/officeDocument/2006/math">
                    <m:d>
                      <m:dPr>
                        <m:begChr m:val="["/>
                        <m:endChr m:val="]"/>
                        <m:ctrlPr>
                          <a:rPr lang="en-US" sz="3600" i="1">
                            <a:latin typeface="Cambria Math" panose="02040503050406030204" pitchFamily="18" charset="0"/>
                          </a:rPr>
                        </m:ctrlPr>
                      </m:dPr>
                      <m:e>
                        <m:m>
                          <m:mPr>
                            <m:mcs>
                              <m:mc>
                                <m:mcPr>
                                  <m:count m:val="1"/>
                                  <m:mcJc m:val="center"/>
                                </m:mcPr>
                              </m:mc>
                            </m:mcs>
                            <m:ctrlPr>
                              <a:rPr lang="en-US" sz="3600" i="1" smtClean="0">
                                <a:latin typeface="Cambria Math" panose="02040503050406030204" pitchFamily="18" charset="0"/>
                              </a:rPr>
                            </m:ctrlPr>
                          </m:mPr>
                          <m:mr>
                            <m:e>
                              <m:r>
                                <a:rPr lang="en-US" sz="3600" b="0" i="1" smtClean="0">
                                  <a:latin typeface="Cambria Math" panose="02040503050406030204" pitchFamily="18" charset="0"/>
                                </a:rPr>
                                <m:t>0.75</m:t>
                              </m:r>
                            </m:e>
                          </m:mr>
                          <m:mr>
                            <m:e>
                              <m:r>
                                <a:rPr lang="en-US" sz="3600" b="0" i="1" smtClean="0">
                                  <a:latin typeface="Cambria Math" panose="02040503050406030204" pitchFamily="18" charset="0"/>
                                </a:rPr>
                                <m:t>1.75</m:t>
                              </m:r>
                            </m:e>
                          </m:mr>
                          <m:mr>
                            <m:e>
                              <m:r>
                                <a:rPr lang="en-US" sz="3600" b="0" i="1" smtClean="0">
                                  <a:latin typeface="Cambria Math" panose="02040503050406030204" pitchFamily="18" charset="0"/>
                                </a:rPr>
                                <m:t>15</m:t>
                              </m:r>
                            </m:e>
                          </m:mr>
                          <m:mr>
                            <m:e>
                              <m:r>
                                <a:rPr lang="en-US" sz="3600" b="0" i="1" smtClean="0">
                                  <a:latin typeface="Cambria Math" panose="02040503050406030204" pitchFamily="18" charset="0"/>
                                </a:rPr>
                                <m:t>1</m:t>
                              </m:r>
                              <m:r>
                                <a:rPr lang="en-US" sz="3600" i="1">
                                  <a:latin typeface="Cambria Math" panose="02040503050406030204" pitchFamily="18" charset="0"/>
                                </a:rPr>
                                <m:t>0</m:t>
                              </m:r>
                            </m:e>
                          </m:mr>
                        </m:m>
                      </m:e>
                    </m:d>
                  </m:oMath>
                </a14:m>
                <a:endParaRPr lang="en-US" sz="3600" dirty="0"/>
              </a:p>
            </p:txBody>
          </p:sp>
        </mc:Choice>
        <mc:Fallback xmlns="">
          <p:sp>
            <p:nvSpPr>
              <p:cNvPr id="8" name="TextBox 7">
                <a:extLst>
                  <a:ext uri="{FF2B5EF4-FFF2-40B4-BE49-F238E27FC236}">
                    <a16:creationId xmlns:a16="http://schemas.microsoft.com/office/drawing/2014/main" id="{9EB6D606-5C67-4323-A312-4B5D11432BC9}"/>
                  </a:ext>
                </a:extLst>
              </p:cNvPr>
              <p:cNvSpPr txBox="1">
                <a:spLocks noRot="1" noChangeAspect="1" noMove="1" noResize="1" noEditPoints="1" noAdjustHandles="1" noChangeArrowheads="1" noChangeShapeType="1" noTextEdit="1"/>
              </p:cNvSpPr>
              <p:nvPr/>
            </p:nvSpPr>
            <p:spPr>
              <a:xfrm>
                <a:off x="1371600" y="2279030"/>
                <a:ext cx="8229600" cy="2133341"/>
              </a:xfrm>
              <a:prstGeom prst="rect">
                <a:avLst/>
              </a:prstGeom>
              <a:blipFill>
                <a:blip r:embed="rId2"/>
                <a:stretch>
                  <a:fillRect/>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58D422F9-2B5C-4DA4-9462-D0CCEA6467B7}"/>
              </a:ext>
            </a:extLst>
          </p:cNvPr>
          <p:cNvSpPr txBox="1"/>
          <p:nvPr/>
        </p:nvSpPr>
        <p:spPr>
          <a:xfrm>
            <a:off x="1371600" y="1931681"/>
            <a:ext cx="8229600" cy="369332"/>
          </a:xfrm>
          <a:prstGeom prst="rect">
            <a:avLst/>
          </a:prstGeom>
          <a:noFill/>
        </p:spPr>
        <p:txBody>
          <a:bodyPr wrap="square" rtlCol="0">
            <a:spAutoFit/>
          </a:bodyPr>
          <a:lstStyle/>
          <a:p>
            <a:r>
              <a:rPr lang="en-US" dirty="0"/>
              <a:t>    Reaction Matrix [cm^2]             Flux [n/cm^2-s]     Reaction Rate [1/s] </a:t>
            </a:r>
          </a:p>
        </p:txBody>
      </p:sp>
      <p:sp>
        <p:nvSpPr>
          <p:cNvPr id="14" name="TextBox 13">
            <a:extLst>
              <a:ext uri="{FF2B5EF4-FFF2-40B4-BE49-F238E27FC236}">
                <a16:creationId xmlns:a16="http://schemas.microsoft.com/office/drawing/2014/main" id="{BF34FA25-9B16-48BE-8AB1-906BB1333D58}"/>
              </a:ext>
            </a:extLst>
          </p:cNvPr>
          <p:cNvSpPr txBox="1"/>
          <p:nvPr/>
        </p:nvSpPr>
        <p:spPr>
          <a:xfrm>
            <a:off x="381000" y="1264250"/>
            <a:ext cx="7543800" cy="646331"/>
          </a:xfrm>
          <a:prstGeom prst="rect">
            <a:avLst/>
          </a:prstGeom>
          <a:noFill/>
        </p:spPr>
        <p:txBody>
          <a:bodyPr wrap="square" rtlCol="0">
            <a:spAutoFit/>
          </a:bodyPr>
          <a:lstStyle/>
          <a:p>
            <a:r>
              <a:rPr lang="en-US" dirty="0"/>
              <a:t>If you knew everything… it is just doing a matrix inversion of the reaction group averaged cross-section.  </a:t>
            </a:r>
          </a:p>
        </p:txBody>
      </p:sp>
      <p:sp>
        <p:nvSpPr>
          <p:cNvPr id="16" name="TextBox 15">
            <a:extLst>
              <a:ext uri="{FF2B5EF4-FFF2-40B4-BE49-F238E27FC236}">
                <a16:creationId xmlns:a16="http://schemas.microsoft.com/office/drawing/2014/main" id="{0B2AE831-46AC-4D9D-B03D-D02D183AF2AB}"/>
              </a:ext>
            </a:extLst>
          </p:cNvPr>
          <p:cNvSpPr txBox="1"/>
          <p:nvPr/>
        </p:nvSpPr>
        <p:spPr>
          <a:xfrm>
            <a:off x="533400" y="2227028"/>
            <a:ext cx="2362200" cy="2150397"/>
          </a:xfrm>
          <a:prstGeom prst="rect">
            <a:avLst/>
          </a:prstGeom>
          <a:noFill/>
        </p:spPr>
        <p:txBody>
          <a:bodyPr wrap="square" rtlCol="0">
            <a:spAutoFit/>
          </a:bodyPr>
          <a:lstStyle/>
          <a:p>
            <a:pPr>
              <a:lnSpc>
                <a:spcPct val="150000"/>
              </a:lnSpc>
            </a:pPr>
            <a:r>
              <a:rPr lang="en-US" sz="2300" dirty="0"/>
              <a:t>(</a:t>
            </a:r>
            <a:r>
              <a:rPr lang="en-US" sz="2300" dirty="0" err="1"/>
              <a:t>n,g</a:t>
            </a:r>
            <a:r>
              <a:rPr lang="en-US" sz="2300" dirty="0"/>
              <a:t>)</a:t>
            </a:r>
          </a:p>
          <a:p>
            <a:pPr>
              <a:lnSpc>
                <a:spcPct val="150000"/>
              </a:lnSpc>
            </a:pPr>
            <a:r>
              <a:rPr lang="en-US" sz="2300" dirty="0"/>
              <a:t>(</a:t>
            </a:r>
            <a:r>
              <a:rPr lang="en-US" sz="2300" dirty="0" err="1"/>
              <a:t>n,n</a:t>
            </a:r>
            <a:r>
              <a:rPr lang="en-US" sz="2300" dirty="0"/>
              <a:t>’)</a:t>
            </a:r>
          </a:p>
          <a:p>
            <a:pPr>
              <a:lnSpc>
                <a:spcPct val="150000"/>
              </a:lnSpc>
            </a:pPr>
            <a:r>
              <a:rPr lang="en-US" sz="2300" dirty="0"/>
              <a:t>(n,2n)</a:t>
            </a:r>
          </a:p>
          <a:p>
            <a:pPr>
              <a:lnSpc>
                <a:spcPct val="150000"/>
              </a:lnSpc>
            </a:pPr>
            <a:r>
              <a:rPr lang="en-US" sz="2300" dirty="0"/>
              <a:t>(n,2n)</a:t>
            </a:r>
          </a:p>
        </p:txBody>
      </p:sp>
      <p:sp>
        <p:nvSpPr>
          <p:cNvPr id="17" name="Oval 16">
            <a:extLst>
              <a:ext uri="{FF2B5EF4-FFF2-40B4-BE49-F238E27FC236}">
                <a16:creationId xmlns:a16="http://schemas.microsoft.com/office/drawing/2014/main" id="{6A5D51E8-7539-4351-9AD7-719B5E7D0444}"/>
              </a:ext>
            </a:extLst>
          </p:cNvPr>
          <p:cNvSpPr/>
          <p:nvPr/>
        </p:nvSpPr>
        <p:spPr bwMode="auto">
          <a:xfrm>
            <a:off x="4953000" y="2745195"/>
            <a:ext cx="1524000" cy="616570"/>
          </a:xfrm>
          <a:prstGeom prst="ellipse">
            <a:avLst/>
          </a:prstGeom>
          <a:solidFill>
            <a:schemeClr val="accent1">
              <a:alpha val="42000"/>
            </a:schemeClr>
          </a:solidFill>
          <a:ln w="9525" cap="flat" cmpd="sng" algn="ctr">
            <a:solidFill>
              <a:schemeClr val="tx1">
                <a:alpha val="28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5" name="Rectangle 4">
            <a:extLst>
              <a:ext uri="{FF2B5EF4-FFF2-40B4-BE49-F238E27FC236}">
                <a16:creationId xmlns:a16="http://schemas.microsoft.com/office/drawing/2014/main" id="{34D7531D-1089-4EA1-8FB4-F35536DEC0F7}"/>
              </a:ext>
            </a:extLst>
          </p:cNvPr>
          <p:cNvSpPr/>
          <p:nvPr/>
        </p:nvSpPr>
        <p:spPr>
          <a:xfrm>
            <a:off x="394446" y="4377425"/>
            <a:ext cx="7377953" cy="1754326"/>
          </a:xfrm>
          <a:prstGeom prst="rect">
            <a:avLst/>
          </a:prstGeom>
        </p:spPr>
        <p:txBody>
          <a:bodyPr wrap="square">
            <a:spAutoFit/>
          </a:bodyPr>
          <a:lstStyle/>
          <a:p>
            <a:r>
              <a:rPr lang="en-US" b="1" u="sng" dirty="0"/>
              <a:t>Does not work because:</a:t>
            </a:r>
          </a:p>
          <a:p>
            <a:pPr marL="285750" indent="-285750">
              <a:buFontTx/>
              <a:buChar char="-"/>
            </a:pPr>
            <a:r>
              <a:rPr lang="en-US" dirty="0"/>
              <a:t>Measurement Error </a:t>
            </a:r>
          </a:p>
          <a:p>
            <a:pPr marL="285750" indent="-285750">
              <a:buFontTx/>
              <a:buChar char="-"/>
            </a:pPr>
            <a:r>
              <a:rPr lang="en-US" dirty="0"/>
              <a:t>Too broad of bin structure </a:t>
            </a:r>
          </a:p>
          <a:p>
            <a:pPr marL="285750" indent="-285750">
              <a:buFontTx/>
              <a:buChar char="-"/>
            </a:pPr>
            <a:r>
              <a:rPr lang="en-US" dirty="0"/>
              <a:t>Not enough reactions </a:t>
            </a:r>
          </a:p>
          <a:p>
            <a:pPr marL="285750" indent="-285750">
              <a:buFontTx/>
              <a:buChar char="-"/>
            </a:pPr>
            <a:r>
              <a:rPr lang="en-US" dirty="0"/>
              <a:t>Adding too many foils to create a large bin structure is counter to being optically thin</a:t>
            </a:r>
          </a:p>
        </p:txBody>
      </p:sp>
    </p:spTree>
    <p:extLst>
      <p:ext uri="{BB962C8B-B14F-4D97-AF65-F5344CB8AC3E}">
        <p14:creationId xmlns:p14="http://schemas.microsoft.com/office/powerpoint/2010/main" val="3040350197"/>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C840B-BEA6-4866-A326-9075BB644D07}"/>
              </a:ext>
            </a:extLst>
          </p:cNvPr>
          <p:cNvSpPr>
            <a:spLocks noGrp="1"/>
          </p:cNvSpPr>
          <p:nvPr>
            <p:ph type="title"/>
          </p:nvPr>
        </p:nvSpPr>
        <p:spPr/>
        <p:txBody>
          <a:bodyPr/>
          <a:lstStyle/>
          <a:p>
            <a:r>
              <a:rPr lang="en-US" sz="3000" dirty="0"/>
              <a:t>Assumptions and Limitations</a:t>
            </a:r>
          </a:p>
        </p:txBody>
      </p:sp>
      <p:sp>
        <p:nvSpPr>
          <p:cNvPr id="3" name="Content Placeholder 2">
            <a:extLst>
              <a:ext uri="{FF2B5EF4-FFF2-40B4-BE49-F238E27FC236}">
                <a16:creationId xmlns:a16="http://schemas.microsoft.com/office/drawing/2014/main" id="{52EC3828-2462-4856-9BC2-37D2053EEF58}"/>
              </a:ext>
            </a:extLst>
          </p:cNvPr>
          <p:cNvSpPr>
            <a:spLocks noGrp="1"/>
          </p:cNvSpPr>
          <p:nvPr>
            <p:ph idx="1"/>
          </p:nvPr>
        </p:nvSpPr>
        <p:spPr/>
        <p:txBody>
          <a:bodyPr/>
          <a:lstStyle/>
          <a:p>
            <a:r>
              <a:rPr lang="en-US" dirty="0"/>
              <a:t>Nuclear data</a:t>
            </a:r>
          </a:p>
          <a:p>
            <a:pPr lvl="1"/>
            <a:r>
              <a:rPr lang="en-US" dirty="0"/>
              <a:t>Uncertainty in the uncertainty</a:t>
            </a:r>
          </a:p>
          <a:p>
            <a:pPr lvl="1"/>
            <a:r>
              <a:rPr lang="en-US" dirty="0"/>
              <a:t>Uncertainty follows a multivariate </a:t>
            </a:r>
            <a:r>
              <a:rPr lang="en-US"/>
              <a:t>normal distribution </a:t>
            </a:r>
            <a:endParaRPr lang="en-US" dirty="0"/>
          </a:p>
          <a:p>
            <a:r>
              <a:rPr lang="en-US" dirty="0"/>
              <a:t>Unclassified nuclear weapon spectrum – Thermonuclear and Prompt Fission Neutron Spectrum (TN+PFNS) </a:t>
            </a:r>
          </a:p>
          <a:p>
            <a:r>
              <a:rPr lang="en-US" dirty="0"/>
              <a:t>NIF neutron source operational </a:t>
            </a:r>
          </a:p>
          <a:p>
            <a:r>
              <a:rPr lang="en-US" dirty="0"/>
              <a:t>Nuclear weapon environment </a:t>
            </a:r>
          </a:p>
          <a:p>
            <a:pPr lvl="1"/>
            <a:r>
              <a:rPr lang="en-US" dirty="0"/>
              <a:t>Not analyzed at weapon temperatures </a:t>
            </a:r>
          </a:p>
          <a:p>
            <a:pPr lvl="1"/>
            <a:r>
              <a:rPr lang="en-US" dirty="0"/>
              <a:t>No temporal or volume dependence </a:t>
            </a:r>
          </a:p>
          <a:p>
            <a:pPr lvl="1"/>
            <a:r>
              <a:rPr lang="en-US" dirty="0"/>
              <a:t>No fractionation </a:t>
            </a:r>
          </a:p>
          <a:p>
            <a:pPr lvl="1"/>
            <a:r>
              <a:rPr lang="en-US" dirty="0"/>
              <a:t>Representative internal weapon spectrum</a:t>
            </a:r>
          </a:p>
        </p:txBody>
      </p:sp>
      <p:sp>
        <p:nvSpPr>
          <p:cNvPr id="4" name="Slide Number Placeholder 3">
            <a:extLst>
              <a:ext uri="{FF2B5EF4-FFF2-40B4-BE49-F238E27FC236}">
                <a16:creationId xmlns:a16="http://schemas.microsoft.com/office/drawing/2014/main" id="{A7DA6850-A1D5-40D7-94B7-C15C7093C77E}"/>
              </a:ext>
            </a:extLst>
          </p:cNvPr>
          <p:cNvSpPr>
            <a:spLocks noGrp="1"/>
          </p:cNvSpPr>
          <p:nvPr>
            <p:ph type="sldNum" sz="quarter" idx="10"/>
          </p:nvPr>
        </p:nvSpPr>
        <p:spPr/>
        <p:txBody>
          <a:bodyPr/>
          <a:lstStyle/>
          <a:p>
            <a:pPr>
              <a:defRPr/>
            </a:pPr>
            <a:fld id="{19845459-3F1B-4F43-8FC0-35ADCE8623CC}" type="slidenum">
              <a:rPr lang="en-US" smtClean="0"/>
              <a:pPr>
                <a:defRPr/>
              </a:pPr>
              <a:t>6</a:t>
            </a:fld>
            <a:endParaRPr lang="en-US"/>
          </a:p>
        </p:txBody>
      </p:sp>
    </p:spTree>
    <p:extLst>
      <p:ext uri="{BB962C8B-B14F-4D97-AF65-F5344CB8AC3E}">
        <p14:creationId xmlns:p14="http://schemas.microsoft.com/office/powerpoint/2010/main" val="2387639844"/>
      </p:ext>
    </p:extLst>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25EB7D-7502-44D7-90DA-10D8247B738A}"/>
              </a:ext>
            </a:extLst>
          </p:cNvPr>
          <p:cNvSpPr>
            <a:spLocks noGrp="1"/>
          </p:cNvSpPr>
          <p:nvPr>
            <p:ph type="title"/>
          </p:nvPr>
        </p:nvSpPr>
        <p:spPr/>
        <p:txBody>
          <a:bodyPr/>
          <a:lstStyle/>
          <a:p>
            <a:r>
              <a:rPr lang="en-US" sz="2400" dirty="0"/>
              <a:t>Selected Activation Foil Uncertainties </a:t>
            </a:r>
          </a:p>
        </p:txBody>
      </p:sp>
      <p:pic>
        <p:nvPicPr>
          <p:cNvPr id="6" name="Content Placeholder 5">
            <a:extLst>
              <a:ext uri="{FF2B5EF4-FFF2-40B4-BE49-F238E27FC236}">
                <a16:creationId xmlns:a16="http://schemas.microsoft.com/office/drawing/2014/main" id="{133AAA0F-D08B-4BF9-AFE5-B11936BFA8E0}"/>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517056" y="2075107"/>
            <a:ext cx="4541427" cy="3335093"/>
          </a:xfrm>
        </p:spPr>
      </p:pic>
      <p:sp>
        <p:nvSpPr>
          <p:cNvPr id="4" name="Slide Number Placeholder 3">
            <a:extLst>
              <a:ext uri="{FF2B5EF4-FFF2-40B4-BE49-F238E27FC236}">
                <a16:creationId xmlns:a16="http://schemas.microsoft.com/office/drawing/2014/main" id="{08304078-B2A0-4FA7-9353-914389F76EB5}"/>
              </a:ext>
            </a:extLst>
          </p:cNvPr>
          <p:cNvSpPr>
            <a:spLocks noGrp="1"/>
          </p:cNvSpPr>
          <p:nvPr>
            <p:ph type="sldNum" sz="quarter" idx="10"/>
          </p:nvPr>
        </p:nvSpPr>
        <p:spPr>
          <a:xfrm>
            <a:off x="7033491" y="6873875"/>
            <a:ext cx="2133600" cy="365125"/>
          </a:xfrm>
        </p:spPr>
        <p:txBody>
          <a:bodyPr/>
          <a:lstStyle/>
          <a:p>
            <a:pPr>
              <a:defRPr/>
            </a:pPr>
            <a:fld id="{19845459-3F1B-4F43-8FC0-35ADCE8623CC}" type="slidenum">
              <a:rPr lang="en-US" smtClean="0"/>
              <a:pPr>
                <a:defRPr/>
              </a:pPr>
              <a:t>60</a:t>
            </a:fld>
            <a:endParaRPr lang="en-US"/>
          </a:p>
        </p:txBody>
      </p:sp>
      <p:pic>
        <p:nvPicPr>
          <p:cNvPr id="8" name="Picture 7">
            <a:extLst>
              <a:ext uri="{FF2B5EF4-FFF2-40B4-BE49-F238E27FC236}">
                <a16:creationId xmlns:a16="http://schemas.microsoft.com/office/drawing/2014/main" id="{F7E4E26D-F4D2-468D-9FAB-C809F1A0A50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018" y="2058942"/>
            <a:ext cx="4487038" cy="3351783"/>
          </a:xfrm>
          <a:prstGeom prst="rect">
            <a:avLst/>
          </a:prstGeom>
        </p:spPr>
      </p:pic>
      <p:sp>
        <p:nvSpPr>
          <p:cNvPr id="11" name="TextBox 10">
            <a:extLst>
              <a:ext uri="{FF2B5EF4-FFF2-40B4-BE49-F238E27FC236}">
                <a16:creationId xmlns:a16="http://schemas.microsoft.com/office/drawing/2014/main" id="{D60F1127-B304-49CB-8DBB-BC4489D593CD}"/>
              </a:ext>
            </a:extLst>
          </p:cNvPr>
          <p:cNvSpPr txBox="1"/>
          <p:nvPr/>
        </p:nvSpPr>
        <p:spPr>
          <a:xfrm>
            <a:off x="585439" y="1676400"/>
            <a:ext cx="8473044" cy="2862322"/>
          </a:xfrm>
          <a:prstGeom prst="rect">
            <a:avLst/>
          </a:prstGeom>
          <a:noFill/>
        </p:spPr>
        <p:txBody>
          <a:bodyPr wrap="square" rtlCol="0">
            <a:spAutoFit/>
          </a:bodyPr>
          <a:lstStyle/>
          <a:p>
            <a:r>
              <a:rPr lang="en-US" dirty="0"/>
              <a:t>               Au-197 (</a:t>
            </a:r>
            <a:r>
              <a:rPr lang="en-US" dirty="0" err="1"/>
              <a:t>n,g</a:t>
            </a:r>
            <a:r>
              <a:rPr lang="en-US" dirty="0"/>
              <a:t>)                                                     Mn-55 (</a:t>
            </a:r>
            <a:r>
              <a:rPr lang="en-US" dirty="0" err="1"/>
              <a:t>n,g</a:t>
            </a:r>
            <a:r>
              <a:rPr lang="en-US" dirty="0"/>
              <a:t>) </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4219473738"/>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BE2B50-C66C-4E4C-8CEA-5D4044D628DB}"/>
              </a:ext>
            </a:extLst>
          </p:cNvPr>
          <p:cNvSpPr>
            <a:spLocks noGrp="1"/>
          </p:cNvSpPr>
          <p:nvPr>
            <p:ph type="title"/>
          </p:nvPr>
        </p:nvSpPr>
        <p:spPr/>
        <p:txBody>
          <a:bodyPr/>
          <a:lstStyle/>
          <a:p>
            <a:r>
              <a:rPr lang="en-US" dirty="0"/>
              <a:t>Mn-55 log-normal </a:t>
            </a:r>
          </a:p>
        </p:txBody>
      </p:sp>
      <p:pic>
        <p:nvPicPr>
          <p:cNvPr id="5" name="Content Placeholder 4">
            <a:extLst>
              <a:ext uri="{FF2B5EF4-FFF2-40B4-BE49-F238E27FC236}">
                <a16:creationId xmlns:a16="http://schemas.microsoft.com/office/drawing/2014/main" id="{47F8AB4D-4BFA-417E-ACEE-A1B6A9DAF73A}"/>
              </a:ext>
            </a:extLst>
          </p:cNvPr>
          <p:cNvPicPr>
            <a:picLocks noGrp="1" noChangeAspect="1"/>
          </p:cNvPicPr>
          <p:nvPr>
            <p:ph idx="1"/>
          </p:nvPr>
        </p:nvPicPr>
        <p:blipFill>
          <a:blip r:embed="rId2"/>
          <a:stretch>
            <a:fillRect/>
          </a:stretch>
        </p:blipFill>
        <p:spPr>
          <a:xfrm>
            <a:off x="812525" y="1602990"/>
            <a:ext cx="6985550" cy="4889885"/>
          </a:xfrm>
          <a:prstGeom prst="rect">
            <a:avLst/>
          </a:prstGeom>
        </p:spPr>
      </p:pic>
      <p:sp>
        <p:nvSpPr>
          <p:cNvPr id="4" name="Slide Number Placeholder 3">
            <a:extLst>
              <a:ext uri="{FF2B5EF4-FFF2-40B4-BE49-F238E27FC236}">
                <a16:creationId xmlns:a16="http://schemas.microsoft.com/office/drawing/2014/main" id="{ECDDBD24-5D3E-4E09-8B2E-1B64F90E224B}"/>
              </a:ext>
            </a:extLst>
          </p:cNvPr>
          <p:cNvSpPr>
            <a:spLocks noGrp="1"/>
          </p:cNvSpPr>
          <p:nvPr>
            <p:ph type="sldNum" sz="quarter" idx="10"/>
          </p:nvPr>
        </p:nvSpPr>
        <p:spPr/>
        <p:txBody>
          <a:bodyPr/>
          <a:lstStyle/>
          <a:p>
            <a:pPr>
              <a:defRPr/>
            </a:pPr>
            <a:fld id="{19845459-3F1B-4F43-8FC0-35ADCE8623CC}" type="slidenum">
              <a:rPr lang="en-US" smtClean="0"/>
              <a:pPr>
                <a:defRPr/>
              </a:pPr>
              <a:t>61</a:t>
            </a:fld>
            <a:endParaRPr lang="en-US"/>
          </a:p>
        </p:txBody>
      </p:sp>
    </p:spTree>
    <p:extLst>
      <p:ext uri="{BB962C8B-B14F-4D97-AF65-F5344CB8AC3E}">
        <p14:creationId xmlns:p14="http://schemas.microsoft.com/office/powerpoint/2010/main" val="1973632560"/>
      </p:ext>
    </p:extLst>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5B0162-937D-4A23-A152-83FF047E333C}"/>
              </a:ext>
            </a:extLst>
          </p:cNvPr>
          <p:cNvSpPr>
            <a:spLocks noGrp="1"/>
          </p:cNvSpPr>
          <p:nvPr>
            <p:ph type="title"/>
          </p:nvPr>
        </p:nvSpPr>
        <p:spPr/>
        <p:txBody>
          <a:bodyPr/>
          <a:lstStyle/>
          <a:p>
            <a:r>
              <a:rPr lang="en-US" dirty="0" err="1"/>
              <a:t>Appelbe</a:t>
            </a:r>
            <a:r>
              <a:rPr lang="en-US" dirty="0"/>
              <a:t> 10.75 keV</a:t>
            </a:r>
          </a:p>
        </p:txBody>
      </p:sp>
      <p:pic>
        <p:nvPicPr>
          <p:cNvPr id="6" name="Content Placeholder 5">
            <a:extLst>
              <a:ext uri="{FF2B5EF4-FFF2-40B4-BE49-F238E27FC236}">
                <a16:creationId xmlns:a16="http://schemas.microsoft.com/office/drawing/2014/main" id="{18232A44-6E9E-4AF1-8C8E-EE125839DAEC}"/>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906767" y="1616075"/>
            <a:ext cx="6797065" cy="4876800"/>
          </a:xfrm>
        </p:spPr>
      </p:pic>
      <p:sp>
        <p:nvSpPr>
          <p:cNvPr id="4" name="Slide Number Placeholder 3">
            <a:extLst>
              <a:ext uri="{FF2B5EF4-FFF2-40B4-BE49-F238E27FC236}">
                <a16:creationId xmlns:a16="http://schemas.microsoft.com/office/drawing/2014/main" id="{D3A3888D-B7F0-4750-9B27-A21C29DC8A8B}"/>
              </a:ext>
            </a:extLst>
          </p:cNvPr>
          <p:cNvSpPr>
            <a:spLocks noGrp="1"/>
          </p:cNvSpPr>
          <p:nvPr>
            <p:ph type="sldNum" sz="quarter" idx="10"/>
          </p:nvPr>
        </p:nvSpPr>
        <p:spPr/>
        <p:txBody>
          <a:bodyPr/>
          <a:lstStyle/>
          <a:p>
            <a:pPr>
              <a:defRPr/>
            </a:pPr>
            <a:fld id="{19845459-3F1B-4F43-8FC0-35ADCE8623CC}" type="slidenum">
              <a:rPr lang="en-US" smtClean="0"/>
              <a:pPr>
                <a:defRPr/>
              </a:pPr>
              <a:t>62</a:t>
            </a:fld>
            <a:endParaRPr lang="en-US"/>
          </a:p>
        </p:txBody>
      </p:sp>
    </p:spTree>
    <p:extLst>
      <p:ext uri="{BB962C8B-B14F-4D97-AF65-F5344CB8AC3E}">
        <p14:creationId xmlns:p14="http://schemas.microsoft.com/office/powerpoint/2010/main" val="4218592227"/>
      </p:ext>
    </p:extLst>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C62D4E-AA66-4132-BA53-677D59E7D4D5}"/>
              </a:ext>
            </a:extLst>
          </p:cNvPr>
          <p:cNvSpPr>
            <a:spLocks noGrp="1"/>
          </p:cNvSpPr>
          <p:nvPr>
            <p:ph type="title"/>
          </p:nvPr>
        </p:nvSpPr>
        <p:spPr/>
        <p:txBody>
          <a:bodyPr/>
          <a:lstStyle/>
          <a:p>
            <a:r>
              <a:rPr lang="en-US" dirty="0"/>
              <a:t>Nagy Fit – parameters </a:t>
            </a:r>
          </a:p>
        </p:txBody>
      </p:sp>
      <p:sp>
        <p:nvSpPr>
          <p:cNvPr id="4" name="Slide Number Placeholder 3">
            <a:extLst>
              <a:ext uri="{FF2B5EF4-FFF2-40B4-BE49-F238E27FC236}">
                <a16:creationId xmlns:a16="http://schemas.microsoft.com/office/drawing/2014/main" id="{7B99D357-FA4D-4C84-B490-F843E8587650}"/>
              </a:ext>
            </a:extLst>
          </p:cNvPr>
          <p:cNvSpPr>
            <a:spLocks noGrp="1"/>
          </p:cNvSpPr>
          <p:nvPr>
            <p:ph type="sldNum" sz="quarter" idx="10"/>
          </p:nvPr>
        </p:nvSpPr>
        <p:spPr/>
        <p:txBody>
          <a:bodyPr/>
          <a:lstStyle/>
          <a:p>
            <a:pPr>
              <a:defRPr/>
            </a:pPr>
            <a:fld id="{19845459-3F1B-4F43-8FC0-35ADCE8623CC}" type="slidenum">
              <a:rPr lang="en-US" smtClean="0"/>
              <a:pPr>
                <a:defRPr/>
              </a:pPr>
              <a:t>63</a:t>
            </a:fld>
            <a:endParaRPr lang="en-US"/>
          </a:p>
        </p:txBody>
      </p:sp>
      <p:pic>
        <p:nvPicPr>
          <p:cNvPr id="10" name="Content Placeholder 9">
            <a:extLst>
              <a:ext uri="{FF2B5EF4-FFF2-40B4-BE49-F238E27FC236}">
                <a16:creationId xmlns:a16="http://schemas.microsoft.com/office/drawing/2014/main" id="{0F5A0CAA-E462-4FA0-9E50-930D73B6606A}"/>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8364" y="2025073"/>
            <a:ext cx="4516691" cy="3184236"/>
          </a:xfrm>
        </p:spPr>
      </p:pic>
      <p:pic>
        <p:nvPicPr>
          <p:cNvPr id="12" name="Picture 11">
            <a:extLst>
              <a:ext uri="{FF2B5EF4-FFF2-40B4-BE49-F238E27FC236}">
                <a16:creationId xmlns:a16="http://schemas.microsoft.com/office/drawing/2014/main" id="{06B97D3B-6069-400A-A8B5-F2FEE1025CD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72000" y="1910773"/>
            <a:ext cx="4553636" cy="3303597"/>
          </a:xfrm>
          <a:prstGeom prst="rect">
            <a:avLst/>
          </a:prstGeom>
        </p:spPr>
      </p:pic>
    </p:spTree>
    <p:extLst>
      <p:ext uri="{BB962C8B-B14F-4D97-AF65-F5344CB8AC3E}">
        <p14:creationId xmlns:p14="http://schemas.microsoft.com/office/powerpoint/2010/main" val="2325505805"/>
      </p:ext>
    </p:extLst>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ED1301-9A2C-49EE-8938-A2AF800FC896}"/>
              </a:ext>
            </a:extLst>
          </p:cNvPr>
          <p:cNvSpPr>
            <a:spLocks noGrp="1"/>
          </p:cNvSpPr>
          <p:nvPr>
            <p:ph type="title"/>
          </p:nvPr>
        </p:nvSpPr>
        <p:spPr/>
        <p:txBody>
          <a:bodyPr/>
          <a:lstStyle/>
          <a:p>
            <a:r>
              <a:rPr lang="en-US" dirty="0"/>
              <a:t>STAYSL – Unfolds Compared to TN+PFNS</a:t>
            </a:r>
          </a:p>
        </p:txBody>
      </p:sp>
      <p:sp>
        <p:nvSpPr>
          <p:cNvPr id="4" name="Slide Number Placeholder 3">
            <a:extLst>
              <a:ext uri="{FF2B5EF4-FFF2-40B4-BE49-F238E27FC236}">
                <a16:creationId xmlns:a16="http://schemas.microsoft.com/office/drawing/2014/main" id="{BEEFC397-3CF3-44C7-B129-0E4559AD43BA}"/>
              </a:ext>
            </a:extLst>
          </p:cNvPr>
          <p:cNvSpPr>
            <a:spLocks noGrp="1"/>
          </p:cNvSpPr>
          <p:nvPr>
            <p:ph type="sldNum" sz="quarter" idx="10"/>
          </p:nvPr>
        </p:nvSpPr>
        <p:spPr/>
        <p:txBody>
          <a:bodyPr/>
          <a:lstStyle/>
          <a:p>
            <a:pPr>
              <a:defRPr/>
            </a:pPr>
            <a:fld id="{19845459-3F1B-4F43-8FC0-35ADCE8623CC}" type="slidenum">
              <a:rPr lang="en-US" smtClean="0"/>
              <a:pPr>
                <a:defRPr/>
              </a:pPr>
              <a:t>64</a:t>
            </a:fld>
            <a:endParaRPr lang="en-US"/>
          </a:p>
        </p:txBody>
      </p:sp>
      <p:pic>
        <p:nvPicPr>
          <p:cNvPr id="23" name="Picture 22">
            <a:extLst>
              <a:ext uri="{FF2B5EF4-FFF2-40B4-BE49-F238E27FC236}">
                <a16:creationId xmlns:a16="http://schemas.microsoft.com/office/drawing/2014/main" id="{E0C8B714-883B-414A-8173-EAD1832D9B6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61385" y="1371600"/>
            <a:ext cx="6421230" cy="4720501"/>
          </a:xfrm>
          <a:prstGeom prst="rect">
            <a:avLst/>
          </a:prstGeom>
        </p:spPr>
      </p:pic>
    </p:spTree>
    <p:extLst>
      <p:ext uri="{BB962C8B-B14F-4D97-AF65-F5344CB8AC3E}">
        <p14:creationId xmlns:p14="http://schemas.microsoft.com/office/powerpoint/2010/main" val="3622402896"/>
      </p:ext>
    </p:extLst>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23ECC4-EA78-4A11-A3D9-3DD05E1DE4A9}"/>
              </a:ext>
            </a:extLst>
          </p:cNvPr>
          <p:cNvSpPr>
            <a:spLocks noGrp="1"/>
          </p:cNvSpPr>
          <p:nvPr>
            <p:ph type="title"/>
          </p:nvPr>
        </p:nvSpPr>
        <p:spPr/>
        <p:txBody>
          <a:bodyPr/>
          <a:lstStyle/>
          <a:p>
            <a:endParaRPr lang="en-US"/>
          </a:p>
        </p:txBody>
      </p:sp>
      <p:sp>
        <p:nvSpPr>
          <p:cNvPr id="3" name="Slide Number Placeholder 2">
            <a:extLst>
              <a:ext uri="{FF2B5EF4-FFF2-40B4-BE49-F238E27FC236}">
                <a16:creationId xmlns:a16="http://schemas.microsoft.com/office/drawing/2014/main" id="{4527AED7-AFDD-4AE2-AECA-BB6B9E62E6BA}"/>
              </a:ext>
            </a:extLst>
          </p:cNvPr>
          <p:cNvSpPr>
            <a:spLocks noGrp="1"/>
          </p:cNvSpPr>
          <p:nvPr>
            <p:ph type="sldNum" sz="quarter" idx="10"/>
          </p:nvPr>
        </p:nvSpPr>
        <p:spPr/>
        <p:txBody>
          <a:bodyPr/>
          <a:lstStyle/>
          <a:p>
            <a:pPr>
              <a:defRPr/>
            </a:pPr>
            <a:fld id="{885B20FE-D153-41F1-99DD-DE79FAF1A095}" type="slidenum">
              <a:rPr lang="en-US" smtClean="0"/>
              <a:pPr>
                <a:defRPr/>
              </a:pPr>
              <a:t>65</a:t>
            </a:fld>
            <a:endParaRPr lang="en-US"/>
          </a:p>
        </p:txBody>
      </p:sp>
    </p:spTree>
    <p:extLst>
      <p:ext uri="{BB962C8B-B14F-4D97-AF65-F5344CB8AC3E}">
        <p14:creationId xmlns:p14="http://schemas.microsoft.com/office/powerpoint/2010/main" val="1299999245"/>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C840B-BEA6-4866-A326-9075BB644D07}"/>
              </a:ext>
            </a:extLst>
          </p:cNvPr>
          <p:cNvSpPr>
            <a:spLocks noGrp="1"/>
          </p:cNvSpPr>
          <p:nvPr>
            <p:ph type="title"/>
          </p:nvPr>
        </p:nvSpPr>
        <p:spPr/>
        <p:txBody>
          <a:bodyPr/>
          <a:lstStyle/>
          <a:p>
            <a:r>
              <a:rPr lang="en-US" sz="2800" dirty="0"/>
              <a:t>Summary of Main Theory Utilized</a:t>
            </a:r>
          </a:p>
        </p:txBody>
      </p:sp>
      <p:sp>
        <p:nvSpPr>
          <p:cNvPr id="3" name="Content Placeholder 2">
            <a:extLst>
              <a:ext uri="{FF2B5EF4-FFF2-40B4-BE49-F238E27FC236}">
                <a16:creationId xmlns:a16="http://schemas.microsoft.com/office/drawing/2014/main" id="{52EC3828-2462-4856-9BC2-37D2053EEF58}"/>
              </a:ext>
            </a:extLst>
          </p:cNvPr>
          <p:cNvSpPr>
            <a:spLocks noGrp="1"/>
          </p:cNvSpPr>
          <p:nvPr>
            <p:ph idx="1"/>
          </p:nvPr>
        </p:nvSpPr>
        <p:spPr>
          <a:xfrm>
            <a:off x="48833" y="2438400"/>
            <a:ext cx="3400030" cy="990600"/>
          </a:xfrm>
          <a:prstGeom prst="roundRect">
            <a:avLst/>
          </a:prstGeom>
        </p:spPr>
        <p:style>
          <a:lnRef idx="2">
            <a:schemeClr val="accent4"/>
          </a:lnRef>
          <a:fillRef idx="1">
            <a:schemeClr val="lt1"/>
          </a:fillRef>
          <a:effectRef idx="0">
            <a:schemeClr val="accent4"/>
          </a:effectRef>
          <a:fontRef idx="minor">
            <a:schemeClr val="dk1"/>
          </a:fontRef>
        </p:style>
        <p:txBody>
          <a:bodyPr/>
          <a:lstStyle/>
          <a:p>
            <a:pPr marL="0" indent="0" algn="ctr">
              <a:buNone/>
            </a:pPr>
            <a:r>
              <a:rPr lang="en-US" sz="2600" dirty="0"/>
              <a:t>Neutron Interactions with Matter </a:t>
            </a:r>
          </a:p>
          <a:p>
            <a:pPr marL="0" indent="0">
              <a:buNone/>
            </a:pPr>
            <a:endParaRPr lang="en-US" sz="2600" dirty="0"/>
          </a:p>
          <a:p>
            <a:pPr marL="0" indent="0">
              <a:buNone/>
            </a:pPr>
            <a:endParaRPr lang="en-US" sz="2600" dirty="0"/>
          </a:p>
          <a:p>
            <a:pPr marL="0" indent="0">
              <a:buNone/>
            </a:pPr>
            <a:endParaRPr lang="en-US" sz="2600" dirty="0"/>
          </a:p>
        </p:txBody>
      </p:sp>
      <p:sp>
        <p:nvSpPr>
          <p:cNvPr id="4" name="Slide Number Placeholder 3">
            <a:extLst>
              <a:ext uri="{FF2B5EF4-FFF2-40B4-BE49-F238E27FC236}">
                <a16:creationId xmlns:a16="http://schemas.microsoft.com/office/drawing/2014/main" id="{A7DA6850-A1D5-40D7-94B7-C15C7093C77E}"/>
              </a:ext>
            </a:extLst>
          </p:cNvPr>
          <p:cNvSpPr>
            <a:spLocks noGrp="1"/>
          </p:cNvSpPr>
          <p:nvPr>
            <p:ph type="sldNum" sz="quarter" idx="10"/>
          </p:nvPr>
        </p:nvSpPr>
        <p:spPr/>
        <p:txBody>
          <a:bodyPr/>
          <a:lstStyle/>
          <a:p>
            <a:pPr>
              <a:defRPr/>
            </a:pPr>
            <a:fld id="{19845459-3F1B-4F43-8FC0-35ADCE8623CC}" type="slidenum">
              <a:rPr lang="en-US" smtClean="0"/>
              <a:pPr>
                <a:defRPr/>
              </a:pPr>
              <a:t>7</a:t>
            </a:fld>
            <a:endParaRPr lang="en-US"/>
          </a:p>
        </p:txBody>
      </p:sp>
      <p:sp>
        <p:nvSpPr>
          <p:cNvPr id="14" name="Content Placeholder 2">
            <a:extLst>
              <a:ext uri="{FF2B5EF4-FFF2-40B4-BE49-F238E27FC236}">
                <a16:creationId xmlns:a16="http://schemas.microsoft.com/office/drawing/2014/main" id="{1BA17F55-3B27-40BE-8860-288F6E772A40}"/>
              </a:ext>
            </a:extLst>
          </p:cNvPr>
          <p:cNvSpPr txBox="1">
            <a:spLocks/>
          </p:cNvSpPr>
          <p:nvPr/>
        </p:nvSpPr>
        <p:spPr>
          <a:xfrm>
            <a:off x="6448014" y="3202476"/>
            <a:ext cx="2647153" cy="1401677"/>
          </a:xfrm>
          <a:prstGeom prst="roundRect">
            <a:avLst/>
          </a:prstGeom>
        </p:spPr>
        <p:style>
          <a:lnRef idx="2">
            <a:schemeClr val="accent4"/>
          </a:lnRef>
          <a:fillRef idx="1">
            <a:schemeClr val="lt1"/>
          </a:fillRef>
          <a:effectRef idx="0">
            <a:schemeClr val="accent4"/>
          </a:effectRef>
          <a:fontRef idx="minor">
            <a:schemeClr val="dk1"/>
          </a:fontRef>
        </p:style>
        <p:txBody>
          <a:bodyPr/>
          <a:lstStyle>
            <a:lvl1pPr marL="331788" indent="-331788" algn="l" rtl="0" eaLnBrk="0" fontAlgn="base" hangingPunct="0">
              <a:spcBef>
                <a:spcPct val="20000"/>
              </a:spcBef>
              <a:spcAft>
                <a:spcPct val="0"/>
              </a:spcAft>
              <a:buChar char="•"/>
              <a:defRPr sz="2400">
                <a:solidFill>
                  <a:schemeClr val="dk1"/>
                </a:solidFill>
                <a:latin typeface="+mn-lt"/>
                <a:ea typeface="+mn-ea"/>
                <a:cs typeface="+mn-cs"/>
              </a:defRPr>
            </a:lvl1pPr>
            <a:lvl2pPr marL="730250" indent="-274638" algn="l" rtl="0" eaLnBrk="0" fontAlgn="base" hangingPunct="0">
              <a:spcBef>
                <a:spcPct val="20000"/>
              </a:spcBef>
              <a:spcAft>
                <a:spcPct val="0"/>
              </a:spcAft>
              <a:buFont typeface="Wingdings" pitchFamily="2" charset="2"/>
              <a:buChar char="§"/>
              <a:defRPr sz="2200">
                <a:solidFill>
                  <a:schemeClr val="dk1"/>
                </a:solidFill>
                <a:latin typeface="+mn-lt"/>
                <a:ea typeface="+mn-ea"/>
                <a:cs typeface="+mn-cs"/>
              </a:defRPr>
            </a:lvl2pPr>
            <a:lvl3pPr marL="1130300" indent="-217488" algn="l" rtl="0" eaLnBrk="0" fontAlgn="base" hangingPunct="0">
              <a:spcBef>
                <a:spcPct val="20000"/>
              </a:spcBef>
              <a:spcAft>
                <a:spcPct val="0"/>
              </a:spcAft>
              <a:buChar char="•"/>
              <a:defRPr>
                <a:solidFill>
                  <a:schemeClr val="dk1"/>
                </a:solidFill>
                <a:latin typeface="+mn-lt"/>
                <a:ea typeface="+mn-ea"/>
                <a:cs typeface="+mn-cs"/>
              </a:defRPr>
            </a:lvl3pPr>
            <a:lvl4pPr marL="1585913" indent="-217488" algn="l" rtl="0" eaLnBrk="0" fontAlgn="base" hangingPunct="0">
              <a:spcBef>
                <a:spcPct val="20000"/>
              </a:spcBef>
              <a:spcAft>
                <a:spcPct val="0"/>
              </a:spcAft>
              <a:buFont typeface="Wingdings" pitchFamily="2" charset="2"/>
              <a:buChar char="§"/>
              <a:defRPr>
                <a:solidFill>
                  <a:schemeClr val="dk1"/>
                </a:solidFill>
                <a:latin typeface="+mn-lt"/>
                <a:ea typeface="+mn-ea"/>
                <a:cs typeface="+mn-cs"/>
              </a:defRPr>
            </a:lvl4pPr>
            <a:lvl5pPr marL="2041525" indent="-217488" algn="l" rtl="0" eaLnBrk="0" fontAlgn="base" hangingPunct="0">
              <a:spcBef>
                <a:spcPct val="20000"/>
              </a:spcBef>
              <a:spcAft>
                <a:spcPct val="0"/>
              </a:spcAft>
              <a:buChar char="»"/>
              <a:defRPr>
                <a:solidFill>
                  <a:schemeClr val="dk1"/>
                </a:solidFill>
                <a:latin typeface="+mn-lt"/>
                <a:ea typeface="+mn-ea"/>
                <a:cs typeface="+mn-cs"/>
              </a:defRPr>
            </a:lvl5pPr>
            <a:lvl6pPr marL="2503999" indent="-227637" algn="l" rtl="0" fontAlgn="base">
              <a:spcBef>
                <a:spcPct val="20000"/>
              </a:spcBef>
              <a:spcAft>
                <a:spcPct val="0"/>
              </a:spcAft>
              <a:buChar char="»"/>
              <a:defRPr>
                <a:solidFill>
                  <a:schemeClr val="dk1"/>
                </a:solidFill>
                <a:latin typeface="+mn-lt"/>
                <a:ea typeface="+mn-ea"/>
                <a:cs typeface="+mn-cs"/>
              </a:defRPr>
            </a:lvl6pPr>
            <a:lvl7pPr marL="2959268" indent="-227637" algn="l" rtl="0" fontAlgn="base">
              <a:spcBef>
                <a:spcPct val="20000"/>
              </a:spcBef>
              <a:spcAft>
                <a:spcPct val="0"/>
              </a:spcAft>
              <a:buChar char="»"/>
              <a:defRPr>
                <a:solidFill>
                  <a:schemeClr val="dk1"/>
                </a:solidFill>
                <a:latin typeface="+mn-lt"/>
                <a:ea typeface="+mn-ea"/>
                <a:cs typeface="+mn-cs"/>
              </a:defRPr>
            </a:lvl7pPr>
            <a:lvl8pPr marL="3414540" indent="-227637" algn="l" rtl="0" fontAlgn="base">
              <a:spcBef>
                <a:spcPct val="20000"/>
              </a:spcBef>
              <a:spcAft>
                <a:spcPct val="0"/>
              </a:spcAft>
              <a:buChar char="»"/>
              <a:defRPr>
                <a:solidFill>
                  <a:schemeClr val="dk1"/>
                </a:solidFill>
                <a:latin typeface="+mn-lt"/>
                <a:ea typeface="+mn-ea"/>
                <a:cs typeface="+mn-cs"/>
              </a:defRPr>
            </a:lvl8pPr>
            <a:lvl9pPr marL="3869808" indent="-227637" algn="l" rtl="0" fontAlgn="base">
              <a:spcBef>
                <a:spcPct val="20000"/>
              </a:spcBef>
              <a:spcAft>
                <a:spcPct val="0"/>
              </a:spcAft>
              <a:buChar char="»"/>
              <a:defRPr>
                <a:solidFill>
                  <a:schemeClr val="dk1"/>
                </a:solidFill>
                <a:latin typeface="+mn-lt"/>
                <a:ea typeface="+mn-ea"/>
                <a:cs typeface="+mn-cs"/>
              </a:defRPr>
            </a:lvl9pPr>
          </a:lstStyle>
          <a:p>
            <a:pPr marL="0" indent="0" algn="ctr">
              <a:buNone/>
            </a:pPr>
            <a:r>
              <a:rPr lang="en-US" sz="2600" kern="0" dirty="0"/>
              <a:t>Fission Theory Fission Products </a:t>
            </a:r>
          </a:p>
          <a:p>
            <a:pPr marL="0" indent="0">
              <a:buFontTx/>
              <a:buNone/>
            </a:pPr>
            <a:endParaRPr lang="en-US" sz="2600" kern="0" dirty="0"/>
          </a:p>
          <a:p>
            <a:pPr marL="0" indent="0">
              <a:buFontTx/>
              <a:buNone/>
            </a:pPr>
            <a:endParaRPr lang="en-US" sz="2600" kern="0" dirty="0"/>
          </a:p>
          <a:p>
            <a:pPr marL="0" indent="0">
              <a:buFontTx/>
              <a:buNone/>
            </a:pPr>
            <a:endParaRPr lang="en-US" sz="2600" kern="0" dirty="0"/>
          </a:p>
        </p:txBody>
      </p:sp>
      <p:pic>
        <p:nvPicPr>
          <p:cNvPr id="15" name="Picture 14">
            <a:extLst>
              <a:ext uri="{FF2B5EF4-FFF2-40B4-BE49-F238E27FC236}">
                <a16:creationId xmlns:a16="http://schemas.microsoft.com/office/drawing/2014/main" id="{D9BB8AF1-1361-4E62-BDD0-AD87B2B976C8}"/>
              </a:ext>
            </a:extLst>
          </p:cNvPr>
          <p:cNvPicPr>
            <a:picLocks noChangeAspect="1"/>
          </p:cNvPicPr>
          <p:nvPr/>
        </p:nvPicPr>
        <p:blipFill>
          <a:blip r:embed="rId2"/>
          <a:stretch>
            <a:fillRect/>
          </a:stretch>
        </p:blipFill>
        <p:spPr>
          <a:xfrm>
            <a:off x="6235869" y="4883731"/>
            <a:ext cx="2908131" cy="1479623"/>
          </a:xfrm>
          <a:prstGeom prst="rect">
            <a:avLst/>
          </a:prstGeom>
        </p:spPr>
      </p:pic>
      <p:sp>
        <p:nvSpPr>
          <p:cNvPr id="17" name="Content Placeholder 2">
            <a:extLst>
              <a:ext uri="{FF2B5EF4-FFF2-40B4-BE49-F238E27FC236}">
                <a16:creationId xmlns:a16="http://schemas.microsoft.com/office/drawing/2014/main" id="{0498945A-BA95-4F0E-98B2-1683ADC7FBB1}"/>
              </a:ext>
            </a:extLst>
          </p:cNvPr>
          <p:cNvSpPr txBox="1">
            <a:spLocks/>
          </p:cNvSpPr>
          <p:nvPr/>
        </p:nvSpPr>
        <p:spPr>
          <a:xfrm>
            <a:off x="3804577" y="3223493"/>
            <a:ext cx="2133600" cy="1359645"/>
          </a:xfrm>
          <a:prstGeom prst="roundRect">
            <a:avLst/>
          </a:prstGeom>
        </p:spPr>
        <p:style>
          <a:lnRef idx="2">
            <a:schemeClr val="accent4"/>
          </a:lnRef>
          <a:fillRef idx="1">
            <a:schemeClr val="lt1"/>
          </a:fillRef>
          <a:effectRef idx="0">
            <a:schemeClr val="accent4"/>
          </a:effectRef>
          <a:fontRef idx="minor">
            <a:schemeClr val="dk1"/>
          </a:fontRef>
        </p:style>
        <p:txBody>
          <a:bodyPr/>
          <a:lstStyle>
            <a:lvl1pPr marL="331788" indent="-331788" algn="l" rtl="0" eaLnBrk="0" fontAlgn="base" hangingPunct="0">
              <a:spcBef>
                <a:spcPct val="20000"/>
              </a:spcBef>
              <a:spcAft>
                <a:spcPct val="0"/>
              </a:spcAft>
              <a:buChar char="•"/>
              <a:defRPr sz="2400">
                <a:solidFill>
                  <a:schemeClr val="dk1"/>
                </a:solidFill>
                <a:latin typeface="+mn-lt"/>
                <a:ea typeface="+mn-ea"/>
                <a:cs typeface="+mn-cs"/>
              </a:defRPr>
            </a:lvl1pPr>
            <a:lvl2pPr marL="730250" indent="-274638" algn="l" rtl="0" eaLnBrk="0" fontAlgn="base" hangingPunct="0">
              <a:spcBef>
                <a:spcPct val="20000"/>
              </a:spcBef>
              <a:spcAft>
                <a:spcPct val="0"/>
              </a:spcAft>
              <a:buFont typeface="Wingdings" pitchFamily="2" charset="2"/>
              <a:buChar char="§"/>
              <a:defRPr sz="2200">
                <a:solidFill>
                  <a:schemeClr val="dk1"/>
                </a:solidFill>
                <a:latin typeface="+mn-lt"/>
                <a:ea typeface="+mn-ea"/>
                <a:cs typeface="+mn-cs"/>
              </a:defRPr>
            </a:lvl2pPr>
            <a:lvl3pPr marL="1130300" indent="-217488" algn="l" rtl="0" eaLnBrk="0" fontAlgn="base" hangingPunct="0">
              <a:spcBef>
                <a:spcPct val="20000"/>
              </a:spcBef>
              <a:spcAft>
                <a:spcPct val="0"/>
              </a:spcAft>
              <a:buChar char="•"/>
              <a:defRPr>
                <a:solidFill>
                  <a:schemeClr val="dk1"/>
                </a:solidFill>
                <a:latin typeface="+mn-lt"/>
                <a:ea typeface="+mn-ea"/>
                <a:cs typeface="+mn-cs"/>
              </a:defRPr>
            </a:lvl3pPr>
            <a:lvl4pPr marL="1585913" indent="-217488" algn="l" rtl="0" eaLnBrk="0" fontAlgn="base" hangingPunct="0">
              <a:spcBef>
                <a:spcPct val="20000"/>
              </a:spcBef>
              <a:spcAft>
                <a:spcPct val="0"/>
              </a:spcAft>
              <a:buFont typeface="Wingdings" pitchFamily="2" charset="2"/>
              <a:buChar char="§"/>
              <a:defRPr>
                <a:solidFill>
                  <a:schemeClr val="dk1"/>
                </a:solidFill>
                <a:latin typeface="+mn-lt"/>
                <a:ea typeface="+mn-ea"/>
                <a:cs typeface="+mn-cs"/>
              </a:defRPr>
            </a:lvl4pPr>
            <a:lvl5pPr marL="2041525" indent="-217488" algn="l" rtl="0" eaLnBrk="0" fontAlgn="base" hangingPunct="0">
              <a:spcBef>
                <a:spcPct val="20000"/>
              </a:spcBef>
              <a:spcAft>
                <a:spcPct val="0"/>
              </a:spcAft>
              <a:buChar char="»"/>
              <a:defRPr>
                <a:solidFill>
                  <a:schemeClr val="dk1"/>
                </a:solidFill>
                <a:latin typeface="+mn-lt"/>
                <a:ea typeface="+mn-ea"/>
                <a:cs typeface="+mn-cs"/>
              </a:defRPr>
            </a:lvl5pPr>
            <a:lvl6pPr marL="2503999" indent="-227637" algn="l" rtl="0" fontAlgn="base">
              <a:spcBef>
                <a:spcPct val="20000"/>
              </a:spcBef>
              <a:spcAft>
                <a:spcPct val="0"/>
              </a:spcAft>
              <a:buChar char="»"/>
              <a:defRPr>
                <a:solidFill>
                  <a:schemeClr val="dk1"/>
                </a:solidFill>
                <a:latin typeface="+mn-lt"/>
                <a:ea typeface="+mn-ea"/>
                <a:cs typeface="+mn-cs"/>
              </a:defRPr>
            </a:lvl6pPr>
            <a:lvl7pPr marL="2959268" indent="-227637" algn="l" rtl="0" fontAlgn="base">
              <a:spcBef>
                <a:spcPct val="20000"/>
              </a:spcBef>
              <a:spcAft>
                <a:spcPct val="0"/>
              </a:spcAft>
              <a:buChar char="»"/>
              <a:defRPr>
                <a:solidFill>
                  <a:schemeClr val="dk1"/>
                </a:solidFill>
                <a:latin typeface="+mn-lt"/>
                <a:ea typeface="+mn-ea"/>
                <a:cs typeface="+mn-cs"/>
              </a:defRPr>
            </a:lvl7pPr>
            <a:lvl8pPr marL="3414540" indent="-227637" algn="l" rtl="0" fontAlgn="base">
              <a:spcBef>
                <a:spcPct val="20000"/>
              </a:spcBef>
              <a:spcAft>
                <a:spcPct val="0"/>
              </a:spcAft>
              <a:buChar char="»"/>
              <a:defRPr>
                <a:solidFill>
                  <a:schemeClr val="dk1"/>
                </a:solidFill>
                <a:latin typeface="+mn-lt"/>
                <a:ea typeface="+mn-ea"/>
                <a:cs typeface="+mn-cs"/>
              </a:defRPr>
            </a:lvl8pPr>
            <a:lvl9pPr marL="3869808" indent="-227637" algn="l" rtl="0" fontAlgn="base">
              <a:spcBef>
                <a:spcPct val="20000"/>
              </a:spcBef>
              <a:spcAft>
                <a:spcPct val="0"/>
              </a:spcAft>
              <a:buChar char="»"/>
              <a:defRPr>
                <a:solidFill>
                  <a:schemeClr val="dk1"/>
                </a:solidFill>
                <a:latin typeface="+mn-lt"/>
                <a:ea typeface="+mn-ea"/>
                <a:cs typeface="+mn-cs"/>
              </a:defRPr>
            </a:lvl9pPr>
          </a:lstStyle>
          <a:p>
            <a:pPr marL="0" indent="0" algn="ctr">
              <a:buFontTx/>
              <a:buNone/>
            </a:pPr>
            <a:r>
              <a:rPr lang="en-US" sz="2600" kern="0" dirty="0"/>
              <a:t>Monte Carlo Neutron Transport </a:t>
            </a:r>
          </a:p>
          <a:p>
            <a:pPr marL="0" indent="0">
              <a:buFontTx/>
              <a:buNone/>
            </a:pPr>
            <a:endParaRPr lang="en-US" sz="2600" kern="0" dirty="0"/>
          </a:p>
          <a:p>
            <a:pPr marL="0" indent="0">
              <a:buFontTx/>
              <a:buNone/>
            </a:pPr>
            <a:endParaRPr lang="en-US" sz="2600" kern="0" dirty="0"/>
          </a:p>
          <a:p>
            <a:pPr marL="0" indent="0">
              <a:buFontTx/>
              <a:buNone/>
            </a:pPr>
            <a:endParaRPr lang="en-US" sz="2600" kern="0" dirty="0"/>
          </a:p>
        </p:txBody>
      </p:sp>
      <p:pic>
        <p:nvPicPr>
          <p:cNvPr id="18" name="Picture 17">
            <a:extLst>
              <a:ext uri="{FF2B5EF4-FFF2-40B4-BE49-F238E27FC236}">
                <a16:creationId xmlns:a16="http://schemas.microsoft.com/office/drawing/2014/main" id="{A2C7E8AC-B8A5-486C-BD5B-4B7DF626E9AE}"/>
              </a:ext>
            </a:extLst>
          </p:cNvPr>
          <p:cNvPicPr>
            <a:picLocks noChangeAspect="1"/>
          </p:cNvPicPr>
          <p:nvPr/>
        </p:nvPicPr>
        <p:blipFill>
          <a:blip r:embed="rId3"/>
          <a:stretch>
            <a:fillRect/>
          </a:stretch>
        </p:blipFill>
        <p:spPr>
          <a:xfrm>
            <a:off x="3793903" y="4794940"/>
            <a:ext cx="2228540" cy="1605860"/>
          </a:xfrm>
          <a:prstGeom prst="rect">
            <a:avLst/>
          </a:prstGeom>
        </p:spPr>
      </p:pic>
      <p:sp>
        <p:nvSpPr>
          <p:cNvPr id="20" name="Content Placeholder 2">
            <a:extLst>
              <a:ext uri="{FF2B5EF4-FFF2-40B4-BE49-F238E27FC236}">
                <a16:creationId xmlns:a16="http://schemas.microsoft.com/office/drawing/2014/main" id="{E003FB6F-A46D-4868-8571-90CFA783CE5D}"/>
              </a:ext>
            </a:extLst>
          </p:cNvPr>
          <p:cNvSpPr txBox="1">
            <a:spLocks/>
          </p:cNvSpPr>
          <p:nvPr/>
        </p:nvSpPr>
        <p:spPr>
          <a:xfrm>
            <a:off x="48833" y="3510930"/>
            <a:ext cx="3456367" cy="1359644"/>
          </a:xfrm>
          <a:prstGeom prst="roundRect">
            <a:avLst/>
          </a:prstGeom>
        </p:spPr>
        <p:style>
          <a:lnRef idx="2">
            <a:schemeClr val="accent4"/>
          </a:lnRef>
          <a:fillRef idx="1">
            <a:schemeClr val="lt1"/>
          </a:fillRef>
          <a:effectRef idx="0">
            <a:schemeClr val="accent4"/>
          </a:effectRef>
          <a:fontRef idx="minor">
            <a:schemeClr val="dk1"/>
          </a:fontRef>
        </p:style>
        <p:txBody>
          <a:bodyPr/>
          <a:lstStyle>
            <a:lvl1pPr marL="331788" indent="-331788" algn="l" rtl="0" eaLnBrk="0" fontAlgn="base" hangingPunct="0">
              <a:spcBef>
                <a:spcPct val="20000"/>
              </a:spcBef>
              <a:spcAft>
                <a:spcPct val="0"/>
              </a:spcAft>
              <a:buChar char="•"/>
              <a:defRPr sz="2400">
                <a:solidFill>
                  <a:schemeClr val="dk1"/>
                </a:solidFill>
                <a:latin typeface="+mn-lt"/>
                <a:ea typeface="+mn-ea"/>
                <a:cs typeface="+mn-cs"/>
              </a:defRPr>
            </a:lvl1pPr>
            <a:lvl2pPr marL="730250" indent="-274638" algn="l" rtl="0" eaLnBrk="0" fontAlgn="base" hangingPunct="0">
              <a:spcBef>
                <a:spcPct val="20000"/>
              </a:spcBef>
              <a:spcAft>
                <a:spcPct val="0"/>
              </a:spcAft>
              <a:buFont typeface="Wingdings" pitchFamily="2" charset="2"/>
              <a:buChar char="§"/>
              <a:defRPr sz="2200">
                <a:solidFill>
                  <a:schemeClr val="dk1"/>
                </a:solidFill>
                <a:latin typeface="+mn-lt"/>
                <a:ea typeface="+mn-ea"/>
                <a:cs typeface="+mn-cs"/>
              </a:defRPr>
            </a:lvl2pPr>
            <a:lvl3pPr marL="1130300" indent="-217488" algn="l" rtl="0" eaLnBrk="0" fontAlgn="base" hangingPunct="0">
              <a:spcBef>
                <a:spcPct val="20000"/>
              </a:spcBef>
              <a:spcAft>
                <a:spcPct val="0"/>
              </a:spcAft>
              <a:buChar char="•"/>
              <a:defRPr>
                <a:solidFill>
                  <a:schemeClr val="dk1"/>
                </a:solidFill>
                <a:latin typeface="+mn-lt"/>
                <a:ea typeface="+mn-ea"/>
                <a:cs typeface="+mn-cs"/>
              </a:defRPr>
            </a:lvl3pPr>
            <a:lvl4pPr marL="1585913" indent="-217488" algn="l" rtl="0" eaLnBrk="0" fontAlgn="base" hangingPunct="0">
              <a:spcBef>
                <a:spcPct val="20000"/>
              </a:spcBef>
              <a:spcAft>
                <a:spcPct val="0"/>
              </a:spcAft>
              <a:buFont typeface="Wingdings" pitchFamily="2" charset="2"/>
              <a:buChar char="§"/>
              <a:defRPr>
                <a:solidFill>
                  <a:schemeClr val="dk1"/>
                </a:solidFill>
                <a:latin typeface="+mn-lt"/>
                <a:ea typeface="+mn-ea"/>
                <a:cs typeface="+mn-cs"/>
              </a:defRPr>
            </a:lvl4pPr>
            <a:lvl5pPr marL="2041525" indent="-217488" algn="l" rtl="0" eaLnBrk="0" fontAlgn="base" hangingPunct="0">
              <a:spcBef>
                <a:spcPct val="20000"/>
              </a:spcBef>
              <a:spcAft>
                <a:spcPct val="0"/>
              </a:spcAft>
              <a:buChar char="»"/>
              <a:defRPr>
                <a:solidFill>
                  <a:schemeClr val="dk1"/>
                </a:solidFill>
                <a:latin typeface="+mn-lt"/>
                <a:ea typeface="+mn-ea"/>
                <a:cs typeface="+mn-cs"/>
              </a:defRPr>
            </a:lvl5pPr>
            <a:lvl6pPr marL="2503999" indent="-227637" algn="l" rtl="0" fontAlgn="base">
              <a:spcBef>
                <a:spcPct val="20000"/>
              </a:spcBef>
              <a:spcAft>
                <a:spcPct val="0"/>
              </a:spcAft>
              <a:buChar char="»"/>
              <a:defRPr>
                <a:solidFill>
                  <a:schemeClr val="dk1"/>
                </a:solidFill>
                <a:latin typeface="+mn-lt"/>
                <a:ea typeface="+mn-ea"/>
                <a:cs typeface="+mn-cs"/>
              </a:defRPr>
            </a:lvl6pPr>
            <a:lvl7pPr marL="2959268" indent="-227637" algn="l" rtl="0" fontAlgn="base">
              <a:spcBef>
                <a:spcPct val="20000"/>
              </a:spcBef>
              <a:spcAft>
                <a:spcPct val="0"/>
              </a:spcAft>
              <a:buChar char="»"/>
              <a:defRPr>
                <a:solidFill>
                  <a:schemeClr val="dk1"/>
                </a:solidFill>
                <a:latin typeface="+mn-lt"/>
                <a:ea typeface="+mn-ea"/>
                <a:cs typeface="+mn-cs"/>
              </a:defRPr>
            </a:lvl7pPr>
            <a:lvl8pPr marL="3414540" indent="-227637" algn="l" rtl="0" fontAlgn="base">
              <a:spcBef>
                <a:spcPct val="20000"/>
              </a:spcBef>
              <a:spcAft>
                <a:spcPct val="0"/>
              </a:spcAft>
              <a:buChar char="»"/>
              <a:defRPr>
                <a:solidFill>
                  <a:schemeClr val="dk1"/>
                </a:solidFill>
                <a:latin typeface="+mn-lt"/>
                <a:ea typeface="+mn-ea"/>
                <a:cs typeface="+mn-cs"/>
              </a:defRPr>
            </a:lvl8pPr>
            <a:lvl9pPr marL="3869808" indent="-227637" algn="l" rtl="0" fontAlgn="base">
              <a:spcBef>
                <a:spcPct val="20000"/>
              </a:spcBef>
              <a:spcAft>
                <a:spcPct val="0"/>
              </a:spcAft>
              <a:buChar char="»"/>
              <a:defRPr>
                <a:solidFill>
                  <a:schemeClr val="dk1"/>
                </a:solidFill>
                <a:latin typeface="+mn-lt"/>
                <a:ea typeface="+mn-ea"/>
                <a:cs typeface="+mn-cs"/>
              </a:defRPr>
            </a:lvl9pPr>
          </a:lstStyle>
          <a:p>
            <a:pPr marL="0" indent="0" algn="ctr">
              <a:buNone/>
            </a:pPr>
            <a:r>
              <a:rPr lang="en-US" sz="2600" kern="0" dirty="0"/>
              <a:t>Foil Activation and Neutron Energy Spectrum Unfolding </a:t>
            </a:r>
          </a:p>
          <a:p>
            <a:pPr marL="0" indent="0">
              <a:buFontTx/>
              <a:buNone/>
            </a:pPr>
            <a:endParaRPr lang="en-US" sz="2600" kern="0" dirty="0"/>
          </a:p>
          <a:p>
            <a:pPr marL="0" indent="0">
              <a:buFontTx/>
              <a:buNone/>
            </a:pPr>
            <a:endParaRPr lang="en-US" sz="2600" kern="0" dirty="0"/>
          </a:p>
          <a:p>
            <a:pPr marL="0" indent="0">
              <a:buFontTx/>
              <a:buNone/>
            </a:pPr>
            <a:endParaRPr lang="en-US" sz="2600" kern="0" dirty="0"/>
          </a:p>
        </p:txBody>
      </p:sp>
      <p:pic>
        <p:nvPicPr>
          <p:cNvPr id="21" name="Picture 20">
            <a:extLst>
              <a:ext uri="{FF2B5EF4-FFF2-40B4-BE49-F238E27FC236}">
                <a16:creationId xmlns:a16="http://schemas.microsoft.com/office/drawing/2014/main" id="{8C5BB194-9CE3-4432-A926-F2D5038B07F3}"/>
              </a:ext>
            </a:extLst>
          </p:cNvPr>
          <p:cNvPicPr>
            <a:picLocks noChangeAspect="1"/>
          </p:cNvPicPr>
          <p:nvPr/>
        </p:nvPicPr>
        <p:blipFill>
          <a:blip r:embed="rId4"/>
          <a:stretch>
            <a:fillRect/>
          </a:stretch>
        </p:blipFill>
        <p:spPr>
          <a:xfrm>
            <a:off x="301535" y="1181139"/>
            <a:ext cx="2566541" cy="1237419"/>
          </a:xfrm>
          <a:prstGeom prst="rect">
            <a:avLst/>
          </a:prstGeom>
        </p:spPr>
      </p:pic>
      <p:pic>
        <p:nvPicPr>
          <p:cNvPr id="22" name="Picture 21">
            <a:extLst>
              <a:ext uri="{FF2B5EF4-FFF2-40B4-BE49-F238E27FC236}">
                <a16:creationId xmlns:a16="http://schemas.microsoft.com/office/drawing/2014/main" id="{EC29E2FE-0817-49A6-8432-22E2118A89B7}"/>
              </a:ext>
            </a:extLst>
          </p:cNvPr>
          <p:cNvPicPr>
            <a:picLocks noChangeAspect="1"/>
          </p:cNvPicPr>
          <p:nvPr/>
        </p:nvPicPr>
        <p:blipFill>
          <a:blip r:embed="rId5"/>
          <a:stretch>
            <a:fillRect/>
          </a:stretch>
        </p:blipFill>
        <p:spPr>
          <a:xfrm>
            <a:off x="660591" y="4934547"/>
            <a:ext cx="2133600" cy="1539567"/>
          </a:xfrm>
          <a:prstGeom prst="rect">
            <a:avLst/>
          </a:prstGeom>
        </p:spPr>
      </p:pic>
      <p:pic>
        <p:nvPicPr>
          <p:cNvPr id="23" name="Picture 22">
            <a:extLst>
              <a:ext uri="{FF2B5EF4-FFF2-40B4-BE49-F238E27FC236}">
                <a16:creationId xmlns:a16="http://schemas.microsoft.com/office/drawing/2014/main" id="{C56063FE-D5E7-4C2D-8D34-F72BFE67D8A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605496" y="1240312"/>
            <a:ext cx="2343327" cy="1682586"/>
          </a:xfrm>
          <a:prstGeom prst="rect">
            <a:avLst/>
          </a:prstGeom>
        </p:spPr>
      </p:pic>
      <p:sp>
        <p:nvSpPr>
          <p:cNvPr id="24" name="Content Placeholder 2">
            <a:extLst>
              <a:ext uri="{FF2B5EF4-FFF2-40B4-BE49-F238E27FC236}">
                <a16:creationId xmlns:a16="http://schemas.microsoft.com/office/drawing/2014/main" id="{2DCBA257-DDED-4028-A9D2-CA2CDDB265F5}"/>
              </a:ext>
            </a:extLst>
          </p:cNvPr>
          <p:cNvSpPr txBox="1">
            <a:spLocks/>
          </p:cNvSpPr>
          <p:nvPr/>
        </p:nvSpPr>
        <p:spPr>
          <a:xfrm>
            <a:off x="3525182" y="1162174"/>
            <a:ext cx="2566541" cy="1841428"/>
          </a:xfrm>
          <a:prstGeom prst="roundRect">
            <a:avLst/>
          </a:prstGeom>
        </p:spPr>
        <p:style>
          <a:lnRef idx="2">
            <a:schemeClr val="accent6"/>
          </a:lnRef>
          <a:fillRef idx="1">
            <a:schemeClr val="lt1"/>
          </a:fillRef>
          <a:effectRef idx="0">
            <a:schemeClr val="accent6"/>
          </a:effectRef>
          <a:fontRef idx="minor">
            <a:schemeClr val="dk1"/>
          </a:fontRef>
        </p:style>
        <p:txBody>
          <a:bodyPr/>
          <a:lstStyle>
            <a:lvl1pPr marL="331788" indent="-331788" algn="l" rtl="0" eaLnBrk="0" fontAlgn="base" hangingPunct="0">
              <a:spcBef>
                <a:spcPct val="20000"/>
              </a:spcBef>
              <a:spcAft>
                <a:spcPct val="0"/>
              </a:spcAft>
              <a:buChar char="•"/>
              <a:defRPr sz="2400">
                <a:solidFill>
                  <a:schemeClr val="dk1"/>
                </a:solidFill>
                <a:latin typeface="+mn-lt"/>
                <a:ea typeface="+mn-ea"/>
                <a:cs typeface="+mn-cs"/>
              </a:defRPr>
            </a:lvl1pPr>
            <a:lvl2pPr marL="730250" indent="-274638" algn="l" rtl="0" eaLnBrk="0" fontAlgn="base" hangingPunct="0">
              <a:spcBef>
                <a:spcPct val="20000"/>
              </a:spcBef>
              <a:spcAft>
                <a:spcPct val="0"/>
              </a:spcAft>
              <a:buFont typeface="Wingdings" pitchFamily="2" charset="2"/>
              <a:buChar char="§"/>
              <a:defRPr sz="2200">
                <a:solidFill>
                  <a:schemeClr val="dk1"/>
                </a:solidFill>
                <a:latin typeface="+mn-lt"/>
                <a:ea typeface="+mn-ea"/>
                <a:cs typeface="+mn-cs"/>
              </a:defRPr>
            </a:lvl2pPr>
            <a:lvl3pPr marL="1130300" indent="-217488" algn="l" rtl="0" eaLnBrk="0" fontAlgn="base" hangingPunct="0">
              <a:spcBef>
                <a:spcPct val="20000"/>
              </a:spcBef>
              <a:spcAft>
                <a:spcPct val="0"/>
              </a:spcAft>
              <a:buChar char="•"/>
              <a:defRPr>
                <a:solidFill>
                  <a:schemeClr val="dk1"/>
                </a:solidFill>
                <a:latin typeface="+mn-lt"/>
                <a:ea typeface="+mn-ea"/>
                <a:cs typeface="+mn-cs"/>
              </a:defRPr>
            </a:lvl3pPr>
            <a:lvl4pPr marL="1585913" indent="-217488" algn="l" rtl="0" eaLnBrk="0" fontAlgn="base" hangingPunct="0">
              <a:spcBef>
                <a:spcPct val="20000"/>
              </a:spcBef>
              <a:spcAft>
                <a:spcPct val="0"/>
              </a:spcAft>
              <a:buFont typeface="Wingdings" pitchFamily="2" charset="2"/>
              <a:buChar char="§"/>
              <a:defRPr>
                <a:solidFill>
                  <a:schemeClr val="dk1"/>
                </a:solidFill>
                <a:latin typeface="+mn-lt"/>
                <a:ea typeface="+mn-ea"/>
                <a:cs typeface="+mn-cs"/>
              </a:defRPr>
            </a:lvl4pPr>
            <a:lvl5pPr marL="2041525" indent="-217488" algn="l" rtl="0" eaLnBrk="0" fontAlgn="base" hangingPunct="0">
              <a:spcBef>
                <a:spcPct val="20000"/>
              </a:spcBef>
              <a:spcAft>
                <a:spcPct val="0"/>
              </a:spcAft>
              <a:buChar char="»"/>
              <a:defRPr>
                <a:solidFill>
                  <a:schemeClr val="dk1"/>
                </a:solidFill>
                <a:latin typeface="+mn-lt"/>
                <a:ea typeface="+mn-ea"/>
                <a:cs typeface="+mn-cs"/>
              </a:defRPr>
            </a:lvl5pPr>
            <a:lvl6pPr marL="2503999" indent="-227637" algn="l" rtl="0" fontAlgn="base">
              <a:spcBef>
                <a:spcPct val="20000"/>
              </a:spcBef>
              <a:spcAft>
                <a:spcPct val="0"/>
              </a:spcAft>
              <a:buChar char="»"/>
              <a:defRPr>
                <a:solidFill>
                  <a:schemeClr val="dk1"/>
                </a:solidFill>
                <a:latin typeface="+mn-lt"/>
                <a:ea typeface="+mn-ea"/>
                <a:cs typeface="+mn-cs"/>
              </a:defRPr>
            </a:lvl6pPr>
            <a:lvl7pPr marL="2959268" indent="-227637" algn="l" rtl="0" fontAlgn="base">
              <a:spcBef>
                <a:spcPct val="20000"/>
              </a:spcBef>
              <a:spcAft>
                <a:spcPct val="0"/>
              </a:spcAft>
              <a:buChar char="»"/>
              <a:defRPr>
                <a:solidFill>
                  <a:schemeClr val="dk1"/>
                </a:solidFill>
                <a:latin typeface="+mn-lt"/>
                <a:ea typeface="+mn-ea"/>
                <a:cs typeface="+mn-cs"/>
              </a:defRPr>
            </a:lvl7pPr>
            <a:lvl8pPr marL="3414540" indent="-227637" algn="l" rtl="0" fontAlgn="base">
              <a:spcBef>
                <a:spcPct val="20000"/>
              </a:spcBef>
              <a:spcAft>
                <a:spcPct val="0"/>
              </a:spcAft>
              <a:buChar char="»"/>
              <a:defRPr>
                <a:solidFill>
                  <a:schemeClr val="dk1"/>
                </a:solidFill>
                <a:latin typeface="+mn-lt"/>
                <a:ea typeface="+mn-ea"/>
                <a:cs typeface="+mn-cs"/>
              </a:defRPr>
            </a:lvl8pPr>
            <a:lvl9pPr marL="3869808" indent="-227637" algn="l" rtl="0" fontAlgn="base">
              <a:spcBef>
                <a:spcPct val="20000"/>
              </a:spcBef>
              <a:spcAft>
                <a:spcPct val="0"/>
              </a:spcAft>
              <a:buChar char="»"/>
              <a:defRPr>
                <a:solidFill>
                  <a:schemeClr val="dk1"/>
                </a:solidFill>
                <a:latin typeface="+mn-lt"/>
                <a:ea typeface="+mn-ea"/>
                <a:cs typeface="+mn-cs"/>
              </a:defRPr>
            </a:lvl9pPr>
          </a:lstStyle>
          <a:p>
            <a:pPr marL="0" indent="0" algn="ctr">
              <a:buFontTx/>
              <a:buNone/>
            </a:pPr>
            <a:r>
              <a:rPr lang="en-US" sz="2600" kern="0" dirty="0"/>
              <a:t>Nuclear Data Covariance  and Statistical Bootstrapping </a:t>
            </a:r>
          </a:p>
          <a:p>
            <a:pPr marL="0" indent="0">
              <a:buFontTx/>
              <a:buNone/>
            </a:pPr>
            <a:endParaRPr lang="en-US" sz="2600" kern="0" dirty="0"/>
          </a:p>
        </p:txBody>
      </p:sp>
      <p:cxnSp>
        <p:nvCxnSpPr>
          <p:cNvPr id="26" name="Straight Arrow Connector 25">
            <a:extLst>
              <a:ext uri="{FF2B5EF4-FFF2-40B4-BE49-F238E27FC236}">
                <a16:creationId xmlns:a16="http://schemas.microsoft.com/office/drawing/2014/main" id="{3481CB59-3E40-4CD6-A7EE-F08FAF532DBD}"/>
              </a:ext>
            </a:extLst>
          </p:cNvPr>
          <p:cNvCxnSpPr>
            <a:cxnSpLocks/>
          </p:cNvCxnSpPr>
          <p:nvPr/>
        </p:nvCxnSpPr>
        <p:spPr bwMode="auto">
          <a:xfrm>
            <a:off x="7771590" y="4591305"/>
            <a:ext cx="0" cy="279269"/>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34" name="Straight Arrow Connector 33">
            <a:extLst>
              <a:ext uri="{FF2B5EF4-FFF2-40B4-BE49-F238E27FC236}">
                <a16:creationId xmlns:a16="http://schemas.microsoft.com/office/drawing/2014/main" id="{F42A0EC7-6BA3-4252-B248-EF11E0E5D734}"/>
              </a:ext>
            </a:extLst>
          </p:cNvPr>
          <p:cNvCxnSpPr>
            <a:cxnSpLocks/>
            <a:stCxn id="3" idx="3"/>
          </p:cNvCxnSpPr>
          <p:nvPr/>
        </p:nvCxnSpPr>
        <p:spPr bwMode="auto">
          <a:xfrm>
            <a:off x="3448863" y="2933700"/>
            <a:ext cx="379278" cy="406482"/>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36" name="Straight Arrow Connector 35">
            <a:extLst>
              <a:ext uri="{FF2B5EF4-FFF2-40B4-BE49-F238E27FC236}">
                <a16:creationId xmlns:a16="http://schemas.microsoft.com/office/drawing/2014/main" id="{48757060-0CB2-4587-A565-0589EFA90C4D}"/>
              </a:ext>
            </a:extLst>
          </p:cNvPr>
          <p:cNvCxnSpPr>
            <a:cxnSpLocks/>
          </p:cNvCxnSpPr>
          <p:nvPr/>
        </p:nvCxnSpPr>
        <p:spPr bwMode="auto">
          <a:xfrm flipH="1">
            <a:off x="2794191" y="4870575"/>
            <a:ext cx="389944" cy="387225"/>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38" name="Straight Arrow Connector 37">
            <a:extLst>
              <a:ext uri="{FF2B5EF4-FFF2-40B4-BE49-F238E27FC236}">
                <a16:creationId xmlns:a16="http://schemas.microsoft.com/office/drawing/2014/main" id="{84E5C642-1E45-4031-8363-E0405DFF738C}"/>
              </a:ext>
            </a:extLst>
          </p:cNvPr>
          <p:cNvCxnSpPr>
            <a:cxnSpLocks/>
          </p:cNvCxnSpPr>
          <p:nvPr/>
        </p:nvCxnSpPr>
        <p:spPr bwMode="auto">
          <a:xfrm>
            <a:off x="4871376" y="4583138"/>
            <a:ext cx="0" cy="203199"/>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40" name="Straight Arrow Connector 39">
            <a:extLst>
              <a:ext uri="{FF2B5EF4-FFF2-40B4-BE49-F238E27FC236}">
                <a16:creationId xmlns:a16="http://schemas.microsoft.com/office/drawing/2014/main" id="{18C19DE6-802B-4999-91F4-FF7C0BFA2CF1}"/>
              </a:ext>
            </a:extLst>
          </p:cNvPr>
          <p:cNvCxnSpPr>
            <a:cxnSpLocks/>
          </p:cNvCxnSpPr>
          <p:nvPr/>
        </p:nvCxnSpPr>
        <p:spPr bwMode="auto">
          <a:xfrm>
            <a:off x="4800600" y="2999277"/>
            <a:ext cx="0" cy="203199"/>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47" name="Straight Arrow Connector 46">
            <a:extLst>
              <a:ext uri="{FF2B5EF4-FFF2-40B4-BE49-F238E27FC236}">
                <a16:creationId xmlns:a16="http://schemas.microsoft.com/office/drawing/2014/main" id="{165652DC-BD3E-476F-80B1-916E37539A0C}"/>
              </a:ext>
            </a:extLst>
          </p:cNvPr>
          <p:cNvCxnSpPr>
            <a:cxnSpLocks/>
            <a:stCxn id="17" idx="3"/>
            <a:endCxn id="14" idx="1"/>
          </p:cNvCxnSpPr>
          <p:nvPr/>
        </p:nvCxnSpPr>
        <p:spPr bwMode="auto">
          <a:xfrm flipV="1">
            <a:off x="5938177" y="3903315"/>
            <a:ext cx="509837" cy="1"/>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54" name="Straight Arrow Connector 53">
            <a:extLst>
              <a:ext uri="{FF2B5EF4-FFF2-40B4-BE49-F238E27FC236}">
                <a16:creationId xmlns:a16="http://schemas.microsoft.com/office/drawing/2014/main" id="{93178D44-31D3-4EB1-A9CE-FC3A136D2717}"/>
              </a:ext>
            </a:extLst>
          </p:cNvPr>
          <p:cNvCxnSpPr>
            <a:cxnSpLocks/>
            <a:stCxn id="18" idx="1"/>
          </p:cNvCxnSpPr>
          <p:nvPr/>
        </p:nvCxnSpPr>
        <p:spPr bwMode="auto">
          <a:xfrm flipH="1" flipV="1">
            <a:off x="3448863" y="4786337"/>
            <a:ext cx="345040" cy="811533"/>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66" name="Straight Arrow Connector 65">
            <a:extLst>
              <a:ext uri="{FF2B5EF4-FFF2-40B4-BE49-F238E27FC236}">
                <a16:creationId xmlns:a16="http://schemas.microsoft.com/office/drawing/2014/main" id="{3AAEB07E-AEB5-48A5-8BBC-8D6E09D738F4}"/>
              </a:ext>
            </a:extLst>
          </p:cNvPr>
          <p:cNvCxnSpPr>
            <a:cxnSpLocks/>
            <a:stCxn id="23" idx="1"/>
            <a:endCxn id="24" idx="3"/>
          </p:cNvCxnSpPr>
          <p:nvPr/>
        </p:nvCxnSpPr>
        <p:spPr bwMode="auto">
          <a:xfrm flipH="1">
            <a:off x="6091723" y="2081605"/>
            <a:ext cx="513773" cy="1283"/>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74" name="Straight Arrow Connector 73">
            <a:extLst>
              <a:ext uri="{FF2B5EF4-FFF2-40B4-BE49-F238E27FC236}">
                <a16:creationId xmlns:a16="http://schemas.microsoft.com/office/drawing/2014/main" id="{C120B122-C47F-46A4-9A83-94278A3F9086}"/>
              </a:ext>
            </a:extLst>
          </p:cNvPr>
          <p:cNvCxnSpPr>
            <a:cxnSpLocks/>
          </p:cNvCxnSpPr>
          <p:nvPr/>
        </p:nvCxnSpPr>
        <p:spPr bwMode="auto">
          <a:xfrm flipH="1">
            <a:off x="3091995" y="1908407"/>
            <a:ext cx="424174" cy="510151"/>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79" name="Straight Arrow Connector 78">
            <a:extLst>
              <a:ext uri="{FF2B5EF4-FFF2-40B4-BE49-F238E27FC236}">
                <a16:creationId xmlns:a16="http://schemas.microsoft.com/office/drawing/2014/main" id="{7F6DFFA6-6A37-486D-A9B6-AE540B5B68DD}"/>
              </a:ext>
            </a:extLst>
          </p:cNvPr>
          <p:cNvCxnSpPr>
            <a:cxnSpLocks/>
            <a:endCxn id="20" idx="3"/>
          </p:cNvCxnSpPr>
          <p:nvPr/>
        </p:nvCxnSpPr>
        <p:spPr bwMode="auto">
          <a:xfrm flipH="1">
            <a:off x="3505200" y="4190752"/>
            <a:ext cx="288703"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Tree>
    <p:extLst>
      <p:ext uri="{BB962C8B-B14F-4D97-AF65-F5344CB8AC3E}">
        <p14:creationId xmlns:p14="http://schemas.microsoft.com/office/powerpoint/2010/main" val="1298545365"/>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000" dirty="0"/>
              <a:t>Nuclear Data Uncertainty</a:t>
            </a:r>
          </a:p>
        </p:txBody>
      </p:sp>
      <p:sp>
        <p:nvSpPr>
          <p:cNvPr id="4" name="Slide Number Placeholder 3"/>
          <p:cNvSpPr>
            <a:spLocks noGrp="1"/>
          </p:cNvSpPr>
          <p:nvPr>
            <p:ph type="sldNum" sz="quarter" idx="10"/>
          </p:nvPr>
        </p:nvSpPr>
        <p:spPr/>
        <p:txBody>
          <a:bodyPr/>
          <a:lstStyle/>
          <a:p>
            <a:fld id="{19845459-3F1B-4F43-8FC0-35ADCE8623CC}" type="slidenum">
              <a:rPr lang="en-US" smtClean="0"/>
              <a:pPr/>
              <a:t>8</a:t>
            </a:fld>
            <a:endParaRPr lang="en-US" dirty="0"/>
          </a:p>
        </p:txBody>
      </p:sp>
      <p:pic>
        <p:nvPicPr>
          <p:cNvPr id="8" name="Content Placeholder 7">
            <a:extLst>
              <a:ext uri="{FF2B5EF4-FFF2-40B4-BE49-F238E27FC236}">
                <a16:creationId xmlns:a16="http://schemas.microsoft.com/office/drawing/2014/main" id="{064B8A71-E19C-463B-AB20-7AC822006B0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615685" y="1143001"/>
            <a:ext cx="4528316" cy="3290576"/>
          </a:xfrm>
        </p:spPr>
      </p:pic>
      <p:pic>
        <p:nvPicPr>
          <p:cNvPr id="10" name="Picture 9">
            <a:extLst>
              <a:ext uri="{FF2B5EF4-FFF2-40B4-BE49-F238E27FC236}">
                <a16:creationId xmlns:a16="http://schemas.microsoft.com/office/drawing/2014/main" id="{8D218A35-03DD-4C41-ADB1-CB24834232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43000"/>
            <a:ext cx="4654515" cy="3337778"/>
          </a:xfrm>
          <a:prstGeom prst="rect">
            <a:avLst/>
          </a:prstGeom>
        </p:spPr>
      </p:pic>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5FA31FC3-6979-4BD5-9C20-CCD4F89F8A5C}"/>
                  </a:ext>
                </a:extLst>
              </p:cNvPr>
              <p:cNvSpPr txBox="1">
                <a:spLocks/>
              </p:cNvSpPr>
              <p:nvPr/>
            </p:nvSpPr>
            <p:spPr>
              <a:xfrm>
                <a:off x="57696" y="4480777"/>
                <a:ext cx="8534400" cy="1376056"/>
              </a:xfrm>
              <a:prstGeom prst="rect">
                <a:avLst/>
              </a:prstGeom>
            </p:spPr>
            <p:txBody>
              <a:bodyPr/>
              <a:lstStyle>
                <a:lvl1pPr marL="331788" indent="-331788" algn="l" rtl="0" eaLnBrk="0" fontAlgn="base" hangingPunct="0">
                  <a:spcBef>
                    <a:spcPct val="20000"/>
                  </a:spcBef>
                  <a:spcAft>
                    <a:spcPct val="0"/>
                  </a:spcAft>
                  <a:buChar char="•"/>
                  <a:defRPr sz="2400">
                    <a:solidFill>
                      <a:schemeClr val="tx1"/>
                    </a:solidFill>
                    <a:latin typeface="+mn-lt"/>
                    <a:ea typeface="+mn-ea"/>
                    <a:cs typeface="+mn-cs"/>
                  </a:defRPr>
                </a:lvl1pPr>
                <a:lvl2pPr marL="730250" indent="-274638" algn="l" rtl="0" eaLnBrk="0" fontAlgn="base" hangingPunct="0">
                  <a:spcBef>
                    <a:spcPct val="20000"/>
                  </a:spcBef>
                  <a:spcAft>
                    <a:spcPct val="0"/>
                  </a:spcAft>
                  <a:buFont typeface="Wingdings" pitchFamily="2" charset="2"/>
                  <a:buChar char="§"/>
                  <a:defRPr sz="2200">
                    <a:solidFill>
                      <a:schemeClr val="tx1"/>
                    </a:solidFill>
                    <a:latin typeface="+mn-lt"/>
                  </a:defRPr>
                </a:lvl2pPr>
                <a:lvl3pPr marL="1130300" indent="-217488" algn="l" rtl="0" eaLnBrk="0" fontAlgn="base" hangingPunct="0">
                  <a:spcBef>
                    <a:spcPct val="20000"/>
                  </a:spcBef>
                  <a:spcAft>
                    <a:spcPct val="0"/>
                  </a:spcAft>
                  <a:buChar char="•"/>
                  <a:defRPr>
                    <a:solidFill>
                      <a:schemeClr val="tx1"/>
                    </a:solidFill>
                    <a:latin typeface="+mn-lt"/>
                  </a:defRPr>
                </a:lvl3pPr>
                <a:lvl4pPr marL="1585913" indent="-217488" algn="l" rtl="0" eaLnBrk="0" fontAlgn="base" hangingPunct="0">
                  <a:spcBef>
                    <a:spcPct val="20000"/>
                  </a:spcBef>
                  <a:spcAft>
                    <a:spcPct val="0"/>
                  </a:spcAft>
                  <a:buFont typeface="Wingdings" pitchFamily="2" charset="2"/>
                  <a:buChar char="§"/>
                  <a:defRPr>
                    <a:solidFill>
                      <a:schemeClr val="tx1"/>
                    </a:solidFill>
                    <a:latin typeface="+mn-lt"/>
                  </a:defRPr>
                </a:lvl4pPr>
                <a:lvl5pPr marL="2041525" indent="-217488" algn="l" rtl="0" eaLnBrk="0" fontAlgn="base" hangingPunct="0">
                  <a:spcBef>
                    <a:spcPct val="20000"/>
                  </a:spcBef>
                  <a:spcAft>
                    <a:spcPct val="0"/>
                  </a:spcAft>
                  <a:buChar char="»"/>
                  <a:defRPr>
                    <a:solidFill>
                      <a:schemeClr val="tx1"/>
                    </a:solidFill>
                    <a:latin typeface="+mn-lt"/>
                  </a:defRPr>
                </a:lvl5pPr>
                <a:lvl6pPr marL="2503999" indent="-227637" algn="l" rtl="0" fontAlgn="base">
                  <a:spcBef>
                    <a:spcPct val="20000"/>
                  </a:spcBef>
                  <a:spcAft>
                    <a:spcPct val="0"/>
                  </a:spcAft>
                  <a:buChar char="»"/>
                  <a:defRPr>
                    <a:solidFill>
                      <a:schemeClr val="tx1"/>
                    </a:solidFill>
                    <a:latin typeface="+mn-lt"/>
                  </a:defRPr>
                </a:lvl6pPr>
                <a:lvl7pPr marL="2959268" indent="-227637" algn="l" rtl="0" fontAlgn="base">
                  <a:spcBef>
                    <a:spcPct val="20000"/>
                  </a:spcBef>
                  <a:spcAft>
                    <a:spcPct val="0"/>
                  </a:spcAft>
                  <a:buChar char="»"/>
                  <a:defRPr>
                    <a:solidFill>
                      <a:schemeClr val="tx1"/>
                    </a:solidFill>
                    <a:latin typeface="+mn-lt"/>
                  </a:defRPr>
                </a:lvl7pPr>
                <a:lvl8pPr marL="3414540" indent="-227637" algn="l" rtl="0" fontAlgn="base">
                  <a:spcBef>
                    <a:spcPct val="20000"/>
                  </a:spcBef>
                  <a:spcAft>
                    <a:spcPct val="0"/>
                  </a:spcAft>
                  <a:buChar char="»"/>
                  <a:defRPr>
                    <a:solidFill>
                      <a:schemeClr val="tx1"/>
                    </a:solidFill>
                    <a:latin typeface="+mn-lt"/>
                  </a:defRPr>
                </a:lvl8pPr>
                <a:lvl9pPr marL="3869808" indent="-227637" algn="l" rtl="0" fontAlgn="base">
                  <a:spcBef>
                    <a:spcPct val="20000"/>
                  </a:spcBef>
                  <a:spcAft>
                    <a:spcPct val="0"/>
                  </a:spcAft>
                  <a:buChar char="»"/>
                  <a:defRPr>
                    <a:solidFill>
                      <a:schemeClr val="tx1"/>
                    </a:solidFill>
                    <a:latin typeface="+mn-lt"/>
                  </a:defRPr>
                </a:lvl9pPr>
              </a:lstStyle>
              <a:p>
                <a:r>
                  <a:rPr lang="en-US" sz="2200" u="sng" kern="0" dirty="0"/>
                  <a:t>Nuclear data uncertainty is an evaluation </a:t>
                </a:r>
                <a14:m>
                  <m:oMath xmlns:m="http://schemas.openxmlformats.org/officeDocument/2006/math">
                    <m:r>
                      <a:rPr lang="en-US" sz="2200" b="0" i="1" kern="0" smtClean="0">
                        <a:latin typeface="Cambria Math" panose="02040503050406030204" pitchFamily="18" charset="0"/>
                      </a:rPr>
                      <m:t>→</m:t>
                    </m:r>
                  </m:oMath>
                </a14:m>
                <a:r>
                  <a:rPr lang="en-US" sz="2200" kern="0" dirty="0"/>
                  <a:t> Not always a true uncertainty associated with experimental measurement </a:t>
                </a:r>
              </a:p>
              <a:p>
                <a:r>
                  <a:rPr lang="en-US" kern="0" dirty="0"/>
                  <a:t>Uncertainty generally depends on </a:t>
                </a:r>
                <a:r>
                  <a:rPr lang="en-US" sz="2200" kern="0" dirty="0"/>
                  <a:t>:</a:t>
                </a:r>
              </a:p>
              <a:p>
                <a:endParaRPr lang="en-US" sz="2200" kern="0" dirty="0"/>
              </a:p>
            </p:txBody>
          </p:sp>
        </mc:Choice>
        <mc:Fallback xmlns="">
          <p:sp>
            <p:nvSpPr>
              <p:cNvPr id="6" name="Content Placeholder 2">
                <a:extLst>
                  <a:ext uri="{FF2B5EF4-FFF2-40B4-BE49-F238E27FC236}">
                    <a16:creationId xmlns:a16="http://schemas.microsoft.com/office/drawing/2014/main" id="{5FA31FC3-6979-4BD5-9C20-CCD4F89F8A5C}"/>
                  </a:ext>
                </a:extLst>
              </p:cNvPr>
              <p:cNvSpPr txBox="1">
                <a:spLocks noRot="1" noChangeAspect="1" noMove="1" noResize="1" noEditPoints="1" noAdjustHandles="1" noChangeArrowheads="1" noChangeShapeType="1" noTextEdit="1"/>
              </p:cNvSpPr>
              <p:nvPr/>
            </p:nvSpPr>
            <p:spPr>
              <a:xfrm>
                <a:off x="57696" y="4480777"/>
                <a:ext cx="8534400" cy="1376056"/>
              </a:xfrm>
              <a:prstGeom prst="rect">
                <a:avLst/>
              </a:prstGeom>
              <a:blipFill>
                <a:blip r:embed="rId4"/>
                <a:stretch>
                  <a:fillRect l="-929" t="-2655"/>
                </a:stretch>
              </a:blipFill>
            </p:spPr>
            <p:txBody>
              <a:bodyPr/>
              <a:lstStyle/>
              <a:p>
                <a:r>
                  <a:rPr lang="en-US">
                    <a:noFill/>
                  </a:rPr>
                  <a:t> </a:t>
                </a:r>
              </a:p>
            </p:txBody>
          </p:sp>
        </mc:Fallback>
      </mc:AlternateContent>
      <p:sp>
        <p:nvSpPr>
          <p:cNvPr id="7" name="Content Placeholder 2">
            <a:extLst>
              <a:ext uri="{FF2B5EF4-FFF2-40B4-BE49-F238E27FC236}">
                <a16:creationId xmlns:a16="http://schemas.microsoft.com/office/drawing/2014/main" id="{A861A79C-B809-41F9-B207-CB60B496DADE}"/>
              </a:ext>
            </a:extLst>
          </p:cNvPr>
          <p:cNvSpPr txBox="1">
            <a:spLocks/>
          </p:cNvSpPr>
          <p:nvPr/>
        </p:nvSpPr>
        <p:spPr>
          <a:xfrm>
            <a:off x="-107294" y="5638800"/>
            <a:ext cx="4722980" cy="854075"/>
          </a:xfrm>
          <a:prstGeom prst="rect">
            <a:avLst/>
          </a:prstGeom>
        </p:spPr>
        <p:txBody>
          <a:bodyPr/>
          <a:lstStyle>
            <a:lvl1pPr marL="331788" indent="-331788" algn="l" rtl="0" eaLnBrk="0" fontAlgn="base" hangingPunct="0">
              <a:spcBef>
                <a:spcPct val="20000"/>
              </a:spcBef>
              <a:spcAft>
                <a:spcPct val="0"/>
              </a:spcAft>
              <a:buChar char="•"/>
              <a:defRPr sz="2400">
                <a:solidFill>
                  <a:schemeClr val="tx1"/>
                </a:solidFill>
                <a:latin typeface="+mn-lt"/>
                <a:ea typeface="+mn-ea"/>
                <a:cs typeface="+mn-cs"/>
              </a:defRPr>
            </a:lvl1pPr>
            <a:lvl2pPr marL="730250" indent="-274638" algn="l" rtl="0" eaLnBrk="0" fontAlgn="base" hangingPunct="0">
              <a:spcBef>
                <a:spcPct val="20000"/>
              </a:spcBef>
              <a:spcAft>
                <a:spcPct val="0"/>
              </a:spcAft>
              <a:buFont typeface="Wingdings" pitchFamily="2" charset="2"/>
              <a:buChar char="§"/>
              <a:defRPr sz="2200">
                <a:solidFill>
                  <a:schemeClr val="tx1"/>
                </a:solidFill>
                <a:latin typeface="+mn-lt"/>
              </a:defRPr>
            </a:lvl2pPr>
            <a:lvl3pPr marL="1130300" indent="-217488" algn="l" rtl="0" eaLnBrk="0" fontAlgn="base" hangingPunct="0">
              <a:spcBef>
                <a:spcPct val="20000"/>
              </a:spcBef>
              <a:spcAft>
                <a:spcPct val="0"/>
              </a:spcAft>
              <a:buChar char="•"/>
              <a:defRPr>
                <a:solidFill>
                  <a:schemeClr val="tx1"/>
                </a:solidFill>
                <a:latin typeface="+mn-lt"/>
              </a:defRPr>
            </a:lvl3pPr>
            <a:lvl4pPr marL="1585913" indent="-217488" algn="l" rtl="0" eaLnBrk="0" fontAlgn="base" hangingPunct="0">
              <a:spcBef>
                <a:spcPct val="20000"/>
              </a:spcBef>
              <a:spcAft>
                <a:spcPct val="0"/>
              </a:spcAft>
              <a:buFont typeface="Wingdings" pitchFamily="2" charset="2"/>
              <a:buChar char="§"/>
              <a:defRPr>
                <a:solidFill>
                  <a:schemeClr val="tx1"/>
                </a:solidFill>
                <a:latin typeface="+mn-lt"/>
              </a:defRPr>
            </a:lvl4pPr>
            <a:lvl5pPr marL="2041525" indent="-217488" algn="l" rtl="0" eaLnBrk="0" fontAlgn="base" hangingPunct="0">
              <a:spcBef>
                <a:spcPct val="20000"/>
              </a:spcBef>
              <a:spcAft>
                <a:spcPct val="0"/>
              </a:spcAft>
              <a:buChar char="»"/>
              <a:defRPr>
                <a:solidFill>
                  <a:schemeClr val="tx1"/>
                </a:solidFill>
                <a:latin typeface="+mn-lt"/>
              </a:defRPr>
            </a:lvl5pPr>
            <a:lvl6pPr marL="2503999" indent="-227637" algn="l" rtl="0" fontAlgn="base">
              <a:spcBef>
                <a:spcPct val="20000"/>
              </a:spcBef>
              <a:spcAft>
                <a:spcPct val="0"/>
              </a:spcAft>
              <a:buChar char="»"/>
              <a:defRPr>
                <a:solidFill>
                  <a:schemeClr val="tx1"/>
                </a:solidFill>
                <a:latin typeface="+mn-lt"/>
              </a:defRPr>
            </a:lvl6pPr>
            <a:lvl7pPr marL="2959268" indent="-227637" algn="l" rtl="0" fontAlgn="base">
              <a:spcBef>
                <a:spcPct val="20000"/>
              </a:spcBef>
              <a:spcAft>
                <a:spcPct val="0"/>
              </a:spcAft>
              <a:buChar char="»"/>
              <a:defRPr>
                <a:solidFill>
                  <a:schemeClr val="tx1"/>
                </a:solidFill>
                <a:latin typeface="+mn-lt"/>
              </a:defRPr>
            </a:lvl7pPr>
            <a:lvl8pPr marL="3414540" indent="-227637" algn="l" rtl="0" fontAlgn="base">
              <a:spcBef>
                <a:spcPct val="20000"/>
              </a:spcBef>
              <a:spcAft>
                <a:spcPct val="0"/>
              </a:spcAft>
              <a:buChar char="»"/>
              <a:defRPr>
                <a:solidFill>
                  <a:schemeClr val="tx1"/>
                </a:solidFill>
                <a:latin typeface="+mn-lt"/>
              </a:defRPr>
            </a:lvl8pPr>
            <a:lvl9pPr marL="3869808" indent="-227637" algn="l" rtl="0" fontAlgn="base">
              <a:spcBef>
                <a:spcPct val="20000"/>
              </a:spcBef>
              <a:spcAft>
                <a:spcPct val="0"/>
              </a:spcAft>
              <a:buChar char="»"/>
              <a:defRPr>
                <a:solidFill>
                  <a:schemeClr val="tx1"/>
                </a:solidFill>
                <a:latin typeface="+mn-lt"/>
              </a:defRPr>
            </a:lvl9pPr>
          </a:lstStyle>
          <a:p>
            <a:pPr marL="912812" lvl="1" indent="-457200">
              <a:buFont typeface="+mj-lt"/>
              <a:buAutoNum type="arabicParenR"/>
            </a:pPr>
            <a:r>
              <a:rPr lang="en-US" sz="2000" kern="0" dirty="0"/>
              <a:t>Cross-section magnitude</a:t>
            </a:r>
          </a:p>
          <a:p>
            <a:pPr marL="912812" lvl="1" indent="-457200">
              <a:buFont typeface="+mj-lt"/>
              <a:buAutoNum type="arabicParenR"/>
            </a:pPr>
            <a:r>
              <a:rPr lang="en-US" sz="2000" kern="0" dirty="0"/>
              <a:t>Total verse component reaction  </a:t>
            </a:r>
          </a:p>
          <a:p>
            <a:endParaRPr lang="en-US" sz="2200" kern="0" dirty="0"/>
          </a:p>
        </p:txBody>
      </p:sp>
      <p:sp>
        <p:nvSpPr>
          <p:cNvPr id="11" name="Content Placeholder 2">
            <a:extLst>
              <a:ext uri="{FF2B5EF4-FFF2-40B4-BE49-F238E27FC236}">
                <a16:creationId xmlns:a16="http://schemas.microsoft.com/office/drawing/2014/main" id="{EAF730AD-816B-4A17-989E-89CFF441227C}"/>
              </a:ext>
            </a:extLst>
          </p:cNvPr>
          <p:cNvSpPr txBox="1">
            <a:spLocks/>
          </p:cNvSpPr>
          <p:nvPr/>
        </p:nvSpPr>
        <p:spPr>
          <a:xfrm>
            <a:off x="4305300" y="5638800"/>
            <a:ext cx="4089981" cy="1376057"/>
          </a:xfrm>
          <a:prstGeom prst="rect">
            <a:avLst/>
          </a:prstGeom>
        </p:spPr>
        <p:txBody>
          <a:bodyPr/>
          <a:lstStyle>
            <a:lvl1pPr marL="331788" indent="-331788" algn="l" rtl="0" eaLnBrk="0" fontAlgn="base" hangingPunct="0">
              <a:spcBef>
                <a:spcPct val="20000"/>
              </a:spcBef>
              <a:spcAft>
                <a:spcPct val="0"/>
              </a:spcAft>
              <a:buChar char="•"/>
              <a:defRPr sz="2400">
                <a:solidFill>
                  <a:schemeClr val="tx1"/>
                </a:solidFill>
                <a:latin typeface="+mn-lt"/>
                <a:ea typeface="+mn-ea"/>
                <a:cs typeface="+mn-cs"/>
              </a:defRPr>
            </a:lvl1pPr>
            <a:lvl2pPr marL="730250" indent="-274638" algn="l" rtl="0" eaLnBrk="0" fontAlgn="base" hangingPunct="0">
              <a:spcBef>
                <a:spcPct val="20000"/>
              </a:spcBef>
              <a:spcAft>
                <a:spcPct val="0"/>
              </a:spcAft>
              <a:buFont typeface="Wingdings" pitchFamily="2" charset="2"/>
              <a:buChar char="§"/>
              <a:defRPr sz="2200">
                <a:solidFill>
                  <a:schemeClr val="tx1"/>
                </a:solidFill>
                <a:latin typeface="+mn-lt"/>
              </a:defRPr>
            </a:lvl2pPr>
            <a:lvl3pPr marL="1130300" indent="-217488" algn="l" rtl="0" eaLnBrk="0" fontAlgn="base" hangingPunct="0">
              <a:spcBef>
                <a:spcPct val="20000"/>
              </a:spcBef>
              <a:spcAft>
                <a:spcPct val="0"/>
              </a:spcAft>
              <a:buChar char="•"/>
              <a:defRPr>
                <a:solidFill>
                  <a:schemeClr val="tx1"/>
                </a:solidFill>
                <a:latin typeface="+mn-lt"/>
              </a:defRPr>
            </a:lvl3pPr>
            <a:lvl4pPr marL="1585913" indent="-217488" algn="l" rtl="0" eaLnBrk="0" fontAlgn="base" hangingPunct="0">
              <a:spcBef>
                <a:spcPct val="20000"/>
              </a:spcBef>
              <a:spcAft>
                <a:spcPct val="0"/>
              </a:spcAft>
              <a:buFont typeface="Wingdings" pitchFamily="2" charset="2"/>
              <a:buChar char="§"/>
              <a:defRPr>
                <a:solidFill>
                  <a:schemeClr val="tx1"/>
                </a:solidFill>
                <a:latin typeface="+mn-lt"/>
              </a:defRPr>
            </a:lvl4pPr>
            <a:lvl5pPr marL="2041525" indent="-217488" algn="l" rtl="0" eaLnBrk="0" fontAlgn="base" hangingPunct="0">
              <a:spcBef>
                <a:spcPct val="20000"/>
              </a:spcBef>
              <a:spcAft>
                <a:spcPct val="0"/>
              </a:spcAft>
              <a:buChar char="»"/>
              <a:defRPr>
                <a:solidFill>
                  <a:schemeClr val="tx1"/>
                </a:solidFill>
                <a:latin typeface="+mn-lt"/>
              </a:defRPr>
            </a:lvl5pPr>
            <a:lvl6pPr marL="2503999" indent="-227637" algn="l" rtl="0" fontAlgn="base">
              <a:spcBef>
                <a:spcPct val="20000"/>
              </a:spcBef>
              <a:spcAft>
                <a:spcPct val="0"/>
              </a:spcAft>
              <a:buChar char="»"/>
              <a:defRPr>
                <a:solidFill>
                  <a:schemeClr val="tx1"/>
                </a:solidFill>
                <a:latin typeface="+mn-lt"/>
              </a:defRPr>
            </a:lvl6pPr>
            <a:lvl7pPr marL="2959268" indent="-227637" algn="l" rtl="0" fontAlgn="base">
              <a:spcBef>
                <a:spcPct val="20000"/>
              </a:spcBef>
              <a:spcAft>
                <a:spcPct val="0"/>
              </a:spcAft>
              <a:buChar char="»"/>
              <a:defRPr>
                <a:solidFill>
                  <a:schemeClr val="tx1"/>
                </a:solidFill>
                <a:latin typeface="+mn-lt"/>
              </a:defRPr>
            </a:lvl7pPr>
            <a:lvl8pPr marL="3414540" indent="-227637" algn="l" rtl="0" fontAlgn="base">
              <a:spcBef>
                <a:spcPct val="20000"/>
              </a:spcBef>
              <a:spcAft>
                <a:spcPct val="0"/>
              </a:spcAft>
              <a:buChar char="»"/>
              <a:defRPr>
                <a:solidFill>
                  <a:schemeClr val="tx1"/>
                </a:solidFill>
                <a:latin typeface="+mn-lt"/>
              </a:defRPr>
            </a:lvl8pPr>
            <a:lvl9pPr marL="3869808" indent="-227637" algn="l" rtl="0" fontAlgn="base">
              <a:spcBef>
                <a:spcPct val="20000"/>
              </a:spcBef>
              <a:spcAft>
                <a:spcPct val="0"/>
              </a:spcAft>
              <a:buChar char="»"/>
              <a:defRPr>
                <a:solidFill>
                  <a:schemeClr val="tx1"/>
                </a:solidFill>
                <a:latin typeface="+mn-lt"/>
              </a:defRPr>
            </a:lvl9pPr>
          </a:lstStyle>
          <a:p>
            <a:pPr marL="912812" lvl="1" indent="-457200">
              <a:buFont typeface="+mj-lt"/>
              <a:buAutoNum type="arabicParenR" startAt="3"/>
            </a:pPr>
            <a:r>
              <a:rPr lang="en-US" sz="2000" kern="0" dirty="0"/>
              <a:t>Neutron energy range</a:t>
            </a:r>
          </a:p>
          <a:p>
            <a:pPr marL="912812" lvl="1" indent="-457200">
              <a:buFont typeface="+mj-lt"/>
              <a:buAutoNum type="arabicParenR" startAt="3"/>
            </a:pPr>
            <a:r>
              <a:rPr lang="en-US" sz="2000" kern="0" dirty="0"/>
              <a:t>Application space</a:t>
            </a:r>
          </a:p>
          <a:p>
            <a:pPr marL="912812" lvl="1" indent="-457200">
              <a:buFont typeface="+mj-lt"/>
              <a:buAutoNum type="arabicParenR" startAt="3"/>
            </a:pPr>
            <a:endParaRPr lang="en-US" sz="2000" kern="0" dirty="0"/>
          </a:p>
          <a:p>
            <a:endParaRPr lang="en-US" sz="2200" kern="0" dirty="0"/>
          </a:p>
        </p:txBody>
      </p:sp>
    </p:spTree>
    <p:extLst>
      <p:ext uri="{BB962C8B-B14F-4D97-AF65-F5344CB8AC3E}">
        <p14:creationId xmlns:p14="http://schemas.microsoft.com/office/powerpoint/2010/main" val="3814697779"/>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C458C-5E2F-423F-899A-B46D1C8FF6C5}"/>
              </a:ext>
            </a:extLst>
          </p:cNvPr>
          <p:cNvSpPr>
            <a:spLocks noGrp="1"/>
          </p:cNvSpPr>
          <p:nvPr>
            <p:ph type="title"/>
          </p:nvPr>
        </p:nvSpPr>
        <p:spPr/>
        <p:txBody>
          <a:bodyPr/>
          <a:lstStyle/>
          <a:p>
            <a:r>
              <a:rPr lang="en-US" sz="3000" dirty="0"/>
              <a:t>Methodology</a:t>
            </a:r>
          </a:p>
        </p:txBody>
      </p:sp>
      <p:pic>
        <p:nvPicPr>
          <p:cNvPr id="6" name="Content Placeholder 5">
            <a:extLst>
              <a:ext uri="{FF2B5EF4-FFF2-40B4-BE49-F238E27FC236}">
                <a16:creationId xmlns:a16="http://schemas.microsoft.com/office/drawing/2014/main" id="{399E5247-7320-473B-B6F9-CEF6C7EB105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10978" y="1143000"/>
            <a:ext cx="7322043" cy="5258486"/>
          </a:xfrm>
        </p:spPr>
      </p:pic>
      <p:sp>
        <p:nvSpPr>
          <p:cNvPr id="4" name="Slide Number Placeholder 3">
            <a:extLst>
              <a:ext uri="{FF2B5EF4-FFF2-40B4-BE49-F238E27FC236}">
                <a16:creationId xmlns:a16="http://schemas.microsoft.com/office/drawing/2014/main" id="{DE0D2CA4-D3A5-49B7-88E6-BAD1529F8384}"/>
              </a:ext>
            </a:extLst>
          </p:cNvPr>
          <p:cNvSpPr>
            <a:spLocks noGrp="1"/>
          </p:cNvSpPr>
          <p:nvPr>
            <p:ph type="sldNum" sz="quarter" idx="10"/>
          </p:nvPr>
        </p:nvSpPr>
        <p:spPr/>
        <p:txBody>
          <a:bodyPr/>
          <a:lstStyle/>
          <a:p>
            <a:pPr>
              <a:defRPr/>
            </a:pPr>
            <a:fld id="{19845459-3F1B-4F43-8FC0-35ADCE8623CC}" type="slidenum">
              <a:rPr lang="en-US" smtClean="0"/>
              <a:pPr>
                <a:defRPr/>
              </a:pPr>
              <a:t>9</a:t>
            </a:fld>
            <a:endParaRPr lang="en-US"/>
          </a:p>
        </p:txBody>
      </p:sp>
    </p:spTree>
    <p:extLst>
      <p:ext uri="{BB962C8B-B14F-4D97-AF65-F5344CB8AC3E}">
        <p14:creationId xmlns:p14="http://schemas.microsoft.com/office/powerpoint/2010/main" val="2089930204"/>
      </p:ext>
    </p:extLst>
  </p:cSld>
  <p:clrMapOvr>
    <a:masterClrMapping/>
  </p:clrMapOvr>
  <p:transition/>
</p:sld>
</file>

<file path=ppt/theme/theme1.xml><?xml version="1.0" encoding="utf-8"?>
<a:theme xmlns:a="http://schemas.openxmlformats.org/drawingml/2006/main" name="2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000000"/>
      </a:hlink>
      <a:folHlink>
        <a:srgbClr val="000066"/>
      </a:folHlink>
    </a:clrScheme>
    <a:fontScheme name="2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2_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2_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2_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2_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36355</TotalTime>
  <Words>2560</Words>
  <Application>Microsoft Office PowerPoint</Application>
  <PresentationFormat>On-screen Show (4:3)</PresentationFormat>
  <Paragraphs>484</Paragraphs>
  <Slides>65</Slides>
  <Notes>17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65</vt:i4>
      </vt:variant>
    </vt:vector>
  </HeadingPairs>
  <TitlesOfParts>
    <vt:vector size="71" baseType="lpstr">
      <vt:lpstr>Arial</vt:lpstr>
      <vt:lpstr>Calibri</vt:lpstr>
      <vt:lpstr>Cambria Math</vt:lpstr>
      <vt:lpstr>Times New Roman</vt:lpstr>
      <vt:lpstr>Wingdings</vt:lpstr>
      <vt:lpstr>2_Default Design</vt:lpstr>
      <vt:lpstr>PowerPoint Presentation</vt:lpstr>
      <vt:lpstr>Motivation </vt:lpstr>
      <vt:lpstr>Capability gap in reproducing nuclear weapon environments</vt:lpstr>
      <vt:lpstr>ETA Research Objective</vt:lpstr>
      <vt:lpstr>Research Problem</vt:lpstr>
      <vt:lpstr>Assumptions and Limitations</vt:lpstr>
      <vt:lpstr>Summary of Main Theory Utilized</vt:lpstr>
      <vt:lpstr>Nuclear Data Uncertainty</vt:lpstr>
      <vt:lpstr>Methodology</vt:lpstr>
      <vt:lpstr>ETA Design Overview </vt:lpstr>
      <vt:lpstr>Experimental Overview and Full NIF Model </vt:lpstr>
      <vt:lpstr>Modeled NIF Neutron Source Term</vt:lpstr>
      <vt:lpstr>Nuclear Data Libraries Utilized</vt:lpstr>
      <vt:lpstr>Benchmarking Reactions from MCNP SSR Mapped to SCALE 252 Group Structure</vt:lpstr>
      <vt:lpstr>PowerPoint Presentation</vt:lpstr>
      <vt:lpstr>Log-normal vs. Normal  Monte Carlo Darts Case Study</vt:lpstr>
      <vt:lpstr>Log-normal verse Normal  Monte Carlo Darts Case Study</vt:lpstr>
      <vt:lpstr>Activation Foil Selection </vt:lpstr>
      <vt:lpstr>PowerPoint Presentation</vt:lpstr>
      <vt:lpstr>Fission Product Yield Estimation Techniques</vt:lpstr>
      <vt:lpstr>ETA Neutron Spectrum Performance  Continuous Energy Results  </vt:lpstr>
      <vt:lpstr>Neutron Fluence Uncertainty</vt:lpstr>
      <vt:lpstr>Neutron Fluence Uncertainty Mapped to STAYSL 129 Group Structure</vt:lpstr>
      <vt:lpstr>Neutron Fluence Timing Profile</vt:lpstr>
      <vt:lpstr>Activation Foil Results</vt:lpstr>
      <vt:lpstr>STAYSL Unfolded Spectrum χ^2</vt:lpstr>
      <vt:lpstr>STAYSL Changes to MCNP Guess Neutron Spectrum</vt:lpstr>
      <vt:lpstr>GEF Results</vt:lpstr>
      <vt:lpstr>Nagy Fit Results - Predicted Fission Products for Radiochemical Analysis</vt:lpstr>
      <vt:lpstr>Nagy Fit Results - Predicted Fission Products for Radiochemical Analysis</vt:lpstr>
      <vt:lpstr>Fission Production Capability Perspective</vt:lpstr>
      <vt:lpstr>Conclusions</vt:lpstr>
      <vt:lpstr>Questions?</vt:lpstr>
      <vt:lpstr>Backups</vt:lpstr>
      <vt:lpstr>STAYSL Unfolded Spectrum  Pearson Correlation Coefficient and K-S Statistic </vt:lpstr>
      <vt:lpstr>Importance of Source Characterization </vt:lpstr>
      <vt:lpstr>Statistical Analysis Testing</vt:lpstr>
      <vt:lpstr>Previous Work </vt:lpstr>
      <vt:lpstr>Foil Activation </vt:lpstr>
      <vt:lpstr>Innovations</vt:lpstr>
      <vt:lpstr>HEU Fission Spectra</vt:lpstr>
      <vt:lpstr> Case study – Impact of weighting function on  systematic uncertainty </vt:lpstr>
      <vt:lpstr>Nuclear Data Covariance</vt:lpstr>
      <vt:lpstr>Future Work </vt:lpstr>
      <vt:lpstr>GEF Results</vt:lpstr>
      <vt:lpstr>Residuals SCALE / MCNP</vt:lpstr>
      <vt:lpstr>Reaction Convergences</vt:lpstr>
      <vt:lpstr>PowerPoint Presentation</vt:lpstr>
      <vt:lpstr>Contributions to Uncertainty</vt:lpstr>
      <vt:lpstr>Fission Process</vt:lpstr>
      <vt:lpstr>Fission Yields </vt:lpstr>
      <vt:lpstr>Fission Yields </vt:lpstr>
      <vt:lpstr>Fission Product Estimation</vt:lpstr>
      <vt:lpstr>Unfolding Solution Methods</vt:lpstr>
      <vt:lpstr>Nuclear Data Uncertainty</vt:lpstr>
      <vt:lpstr>Options to Generate Representative Nuclear Weapon Environments </vt:lpstr>
      <vt:lpstr>Neutron interactions relevant to ETA design</vt:lpstr>
      <vt:lpstr>Scope of Nuclear Weapons Effects Testing Simulators </vt:lpstr>
      <vt:lpstr>Neutron Flux Unfolding </vt:lpstr>
      <vt:lpstr>Selected Activation Foil Uncertainties </vt:lpstr>
      <vt:lpstr>Mn-55 log-normal </vt:lpstr>
      <vt:lpstr>Appelbe 10.75 keV</vt:lpstr>
      <vt:lpstr>Nagy Fit – parameters </vt:lpstr>
      <vt:lpstr>STAYSL – Unfolds Compared to TN+PFNS</vt:lpstr>
      <vt:lpstr>PowerPoint Presentation</vt:lpstr>
    </vt:vector>
  </TitlesOfParts>
  <Company>AFIT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TPEACHEY</dc:creator>
  <cp:lastModifiedBy>nicholas quartemont</cp:lastModifiedBy>
  <cp:revision>1104</cp:revision>
  <dcterms:created xsi:type="dcterms:W3CDTF">2010-05-28T18:07:16Z</dcterms:created>
  <dcterms:modified xsi:type="dcterms:W3CDTF">2019-01-30T20:43:57Z</dcterms:modified>
</cp:coreProperties>
</file>